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78" r:id="rId3"/>
    <p:sldId id="261" r:id="rId4"/>
    <p:sldId id="344" r:id="rId5"/>
    <p:sldId id="301" r:id="rId6"/>
    <p:sldId id="319" r:id="rId7"/>
    <p:sldId id="310" r:id="rId8"/>
    <p:sldId id="324" r:id="rId9"/>
    <p:sldId id="339" r:id="rId10"/>
    <p:sldId id="342" r:id="rId11"/>
    <p:sldId id="302" r:id="rId12"/>
    <p:sldId id="329" r:id="rId13"/>
    <p:sldId id="383" r:id="rId14"/>
    <p:sldId id="360" r:id="rId15"/>
    <p:sldId id="403" r:id="rId16"/>
    <p:sldId id="385" r:id="rId17"/>
    <p:sldId id="396" r:id="rId18"/>
    <p:sldId id="354" r:id="rId19"/>
    <p:sldId id="389" r:id="rId20"/>
    <p:sldId id="394" r:id="rId21"/>
    <p:sldId id="395" r:id="rId22"/>
    <p:sldId id="343" r:id="rId23"/>
    <p:sldId id="388" r:id="rId24"/>
    <p:sldId id="332" r:id="rId25"/>
    <p:sldId id="384" r:id="rId26"/>
    <p:sldId id="336" r:id="rId27"/>
    <p:sldId id="340" r:id="rId28"/>
    <p:sldId id="350" r:id="rId29"/>
    <p:sldId id="392" r:id="rId30"/>
    <p:sldId id="399" r:id="rId31"/>
    <p:sldId id="400" r:id="rId32"/>
    <p:sldId id="361" r:id="rId33"/>
    <p:sldId id="405" r:id="rId34"/>
    <p:sldId id="312" r:id="rId35"/>
    <p:sldId id="362" r:id="rId36"/>
    <p:sldId id="393" r:id="rId37"/>
    <p:sldId id="347" r:id="rId38"/>
    <p:sldId id="398" r:id="rId39"/>
    <p:sldId id="379" r:id="rId40"/>
    <p:sldId id="401" r:id="rId41"/>
    <p:sldId id="367" r:id="rId42"/>
    <p:sldId id="373" r:id="rId43"/>
    <p:sldId id="374" r:id="rId44"/>
    <p:sldId id="376" r:id="rId45"/>
    <p:sldId id="378" r:id="rId46"/>
    <p:sldId id="391" r:id="rId47"/>
    <p:sldId id="377" r:id="rId48"/>
    <p:sldId id="315" r:id="rId49"/>
    <p:sldId id="313" r:id="rId50"/>
    <p:sldId id="404" r:id="rId51"/>
    <p:sldId id="406" r:id="rId52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0" autoAdjust="0"/>
    <p:restoredTop sz="94126" autoAdjust="0"/>
  </p:normalViewPr>
  <p:slideViewPr>
    <p:cSldViewPr snapToGrid="0">
      <p:cViewPr varScale="1">
        <p:scale>
          <a:sx n="90" d="100"/>
          <a:sy n="90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930C1-670E-4E7F-A9EC-32B0E77E9035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EB982-3562-48D7-894E-1801F31819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91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EB982-3562-48D7-894E-1801F318191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60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EB982-3562-48D7-894E-1801F318191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670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EB982-3562-48D7-894E-1801F3181911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04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EB982-3562-48D7-894E-1801F3181911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365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EB982-3562-48D7-894E-1801F3181911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739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AFBD8-96CF-4972-B793-14067373D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3200CDC-7F00-4697-B957-FC8875055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55A6D3-6CB4-4665-A32D-339726E8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DCA1C3-28EA-403A-85CC-CB5676A4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CC7B2C-5A78-4F18-AACE-297436F1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8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6E175-7B38-46C9-8843-259A483E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DCD0B73-8064-4EFA-BD7C-EF1D78B89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D74EF0-F65F-4593-9023-2EE36E79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B2E6F3-E601-4613-BCDD-230CB2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8E9302-BED9-45F2-B9C8-F3EEE511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B4F02D5-269C-4EDB-A1F7-ECF4645A0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D2ABAC1-74E0-4DB8-8C3F-D972E13FA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AFC451-62F7-4A08-867E-97562FDA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854B6-2C0A-4D30-AD83-229DA971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AFF008-D0AC-4932-8D8E-E6328A50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52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D2BF8-7904-4D7E-8D48-BF775A41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894748-0C98-47E9-8A80-DDED44244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1AADC9-0A69-416E-A13E-4E84EC7D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7B8108-7694-426E-8A03-101BCAE6F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8410EC-8388-409F-B64F-39245E53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13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91FCAA-0B79-4ACB-9850-BFA8038B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4F073D-AE48-4BA1-AFA9-5E13EFA51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16D7F8-51DD-4021-B0DD-A6EDA6B2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CAE78D-7D70-48F1-847B-A80F0928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EB8CB0-FDEF-4F57-9783-89E181D7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42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5F4AB7-794A-4E3C-B461-8C607FE12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328141-869C-4734-932E-84102A47F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0464776-F325-4D29-8D00-FE3700BFC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84CE7AB-04B9-44BB-A655-85DC7B62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CE6AA8C-367F-4497-A48F-E8C09378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86AAA8-7C9F-419C-97CC-8ACCB39B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40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B2FD4E-B820-4B7E-AB49-F827C4A6F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0788C3A-D129-4B66-BC36-9F40ED2A2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D9451F3-5347-4D02-83DF-E5DAFA488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EAE80A9-B7A6-472A-A28F-1C823915B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F6B388F-EE2A-4D1D-9DB5-9169369EB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DB30168-48A0-4069-8A16-22BA6355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DF4EA64-78D7-4E84-B71C-2F5F21F6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29CACA2-67ED-489E-893E-03C56CE6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12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29AA61-8CB6-43DF-952C-EC4074AD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303F896-2606-4E38-8A71-6534C7F3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0A60F68-2016-4138-925D-A4B2B7F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E2F839-1E20-433F-9288-39629E27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95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E6CF4B9-6A37-411D-AABA-14377679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2D61D8-7015-482F-97E1-62627D8C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A46C14-F4D5-4B24-B835-F84BF0F7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64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895941-BCBC-4178-9DE0-DDB2425C7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6F96E9-01A4-4E2F-85F5-1178ACAE8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DCF05D5-D2AA-49CE-823F-BBACC16EF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B65679-14FE-4519-AF24-99823272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17FA919-6E47-4789-82AB-DA428E0E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2AF1F85-535C-40A2-94A0-62F7B28A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93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45CDC-8798-4B20-9758-F3CE547A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70FAFD1-DA78-4D8C-82AD-3403E16D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8BE9CBE-2C96-4A63-BFA0-2CF2B8174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6FD8D9-9DB4-468A-AFC1-F762C0D6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352C3DB-14A0-486E-833E-338BCE6A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AC69D9D-9574-4041-AAF0-DBA453AC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0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C5C55C9-3F6D-4FA1-BBDE-2623D728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0BB28C6-2D6B-46F2-838A-C4EEF08A5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79FFE5-1E6A-4C4B-9B05-EF141FE18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FCF2A-83FC-4D4A-8F24-F07A5E2F8717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ABA9BB-6255-4BFE-B3A1-451FD3E9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F4CEFF-8B68-49E7-A664-B5FC778D3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26018-4E6F-4825-8680-4E2D207A04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75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8ADD9BCD-BAD7-4DFB-B760-1E3E9D0AF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7191" y="3157816"/>
            <a:ext cx="6695276" cy="1463493"/>
          </a:xfrm>
        </p:spPr>
        <p:txBody>
          <a:bodyPr>
            <a:normAutofit/>
          </a:bodyPr>
          <a:lstStyle/>
          <a:p>
            <a:r>
              <a:rPr lang="ja-JP" altLang="ja-JP" sz="2800" b="1" dirty="0"/>
              <a:t>マイケル・バリントのユニークな言葉</a:t>
            </a:r>
            <a:r>
              <a:rPr lang="en-US" altLang="ja-JP" sz="2800" b="1" dirty="0"/>
              <a:t> </a:t>
            </a:r>
            <a:endParaRPr kumimoji="1" lang="ja-JP" altLang="en-US" sz="28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F6A8EE-5446-4ADF-94FB-A0C6267647AF}"/>
              </a:ext>
            </a:extLst>
          </p:cNvPr>
          <p:cNvSpPr txBox="1"/>
          <p:nvPr/>
        </p:nvSpPr>
        <p:spPr>
          <a:xfrm>
            <a:off x="6704071" y="5079539"/>
            <a:ext cx="4714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800" b="1" dirty="0"/>
              <a:t>喜山整形ハーブクリニック</a:t>
            </a:r>
            <a:endParaRPr kumimoji="1" lang="en-US" altLang="ja-JP" sz="2800" b="1" dirty="0"/>
          </a:p>
          <a:p>
            <a:pPr>
              <a:lnSpc>
                <a:spcPct val="150000"/>
              </a:lnSpc>
            </a:pPr>
            <a:r>
              <a:rPr lang="ja-JP" altLang="en-US" sz="2800" b="1" dirty="0"/>
              <a:t>　　　　　　　喜山　克彦</a:t>
            </a:r>
            <a:endParaRPr kumimoji="1" lang="ja-JP" altLang="en-US" sz="28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B34AAB-8DE2-4A6D-A0C4-8A8C433B7DD0}"/>
              </a:ext>
            </a:extLst>
          </p:cNvPr>
          <p:cNvSpPr txBox="1"/>
          <p:nvPr/>
        </p:nvSpPr>
        <p:spPr>
          <a:xfrm>
            <a:off x="5565970" y="561490"/>
            <a:ext cx="6289332" cy="16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b="1" dirty="0"/>
              <a:t>マイケル・バリントの説く</a:t>
            </a:r>
            <a:endParaRPr kumimoji="1" lang="en-US" altLang="ja-JP" sz="3600" b="1" dirty="0"/>
          </a:p>
          <a:p>
            <a:pPr>
              <a:lnSpc>
                <a:spcPct val="150000"/>
              </a:lnSpc>
            </a:pPr>
            <a:r>
              <a:rPr kumimoji="1" lang="ja-JP" altLang="en-US" sz="3600" b="1" dirty="0"/>
              <a:t>実地医療と患者力</a:t>
            </a:r>
          </a:p>
        </p:txBody>
      </p:sp>
      <p:pic>
        <p:nvPicPr>
          <p:cNvPr id="6" name="Picture 4" descr="マイケル バリント に対する画像結果">
            <a:extLst>
              <a:ext uri="{FF2B5EF4-FFF2-40B4-BE49-F238E27FC236}">
                <a16:creationId xmlns:a16="http://schemas.microsoft.com/office/drawing/2014/main" id="{75B5FE79-B471-4262-9209-9C81037E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7" y="591906"/>
            <a:ext cx="3848986" cy="53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E093A6-34FB-4AB7-AC94-A824812673B7}"/>
              </a:ext>
            </a:extLst>
          </p:cNvPr>
          <p:cNvSpPr txBox="1"/>
          <p:nvPr/>
        </p:nvSpPr>
        <p:spPr>
          <a:xfrm>
            <a:off x="582673" y="6065677"/>
            <a:ext cx="55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Century" panose="02040604050505020304" pitchFamily="18" charset="0"/>
              </a:rPr>
              <a:t>Michael Balint </a:t>
            </a:r>
            <a:r>
              <a:rPr kumimoji="1" lang="ja-JP" altLang="en-US" sz="2400" b="1" dirty="0">
                <a:latin typeface="Century" panose="02040604050505020304" pitchFamily="18" charset="0"/>
              </a:rPr>
              <a:t>（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1896</a:t>
            </a:r>
            <a:r>
              <a:rPr lang="ja-JP" altLang="en-US" sz="2400" b="1" dirty="0">
                <a:latin typeface="Century" panose="02040604050505020304" pitchFamily="18" charset="0"/>
              </a:rPr>
              <a:t>～</a:t>
            </a:r>
            <a:r>
              <a:rPr lang="en-US" altLang="ja-JP" sz="2400" b="1" dirty="0">
                <a:latin typeface="Century" panose="02040604050505020304" pitchFamily="18" charset="0"/>
              </a:rPr>
              <a:t>1970</a:t>
            </a:r>
            <a:r>
              <a:rPr kumimoji="1" lang="ja-JP" altLang="en-US" sz="2400" b="1" dirty="0">
                <a:latin typeface="Century" panose="020406040505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451066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5F69D5-0114-4993-93A6-9A8273F67528}"/>
              </a:ext>
            </a:extLst>
          </p:cNvPr>
          <p:cNvSpPr txBox="1"/>
          <p:nvPr/>
        </p:nvSpPr>
        <p:spPr>
          <a:xfrm>
            <a:off x="4475922" y="587806"/>
            <a:ext cx="428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実地医家と患者</a:t>
            </a:r>
            <a:endParaRPr kumimoji="1" lang="ja-JP" altLang="en-US" sz="36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122E3F-ECC2-4E40-949E-3D9E81635A3A}"/>
              </a:ext>
            </a:extLst>
          </p:cNvPr>
          <p:cNvSpPr txBox="1"/>
          <p:nvPr/>
        </p:nvSpPr>
        <p:spPr>
          <a:xfrm>
            <a:off x="5555974" y="2183499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適合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F8AA32-852E-4393-AC85-A872AB63903F}"/>
              </a:ext>
            </a:extLst>
          </p:cNvPr>
          <p:cNvSpPr txBox="1"/>
          <p:nvPr/>
        </p:nvSpPr>
        <p:spPr>
          <a:xfrm>
            <a:off x="5284882" y="2712666"/>
            <a:ext cx="221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Century" panose="02040604050505020304" pitchFamily="18" charset="0"/>
              </a:rPr>
              <a:t>matching</a:t>
            </a:r>
            <a:endParaRPr kumimoji="1" lang="ja-JP" altLang="en-US" sz="2400" b="1" dirty="0">
              <a:latin typeface="Century" panose="020406040505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57F515-CA41-4886-A9F1-50164C24630E}"/>
              </a:ext>
            </a:extLst>
          </p:cNvPr>
          <p:cNvSpPr txBox="1"/>
          <p:nvPr/>
        </p:nvSpPr>
        <p:spPr>
          <a:xfrm>
            <a:off x="2125318" y="3423127"/>
            <a:ext cx="37868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医家製の病気</a:t>
            </a:r>
            <a:r>
              <a:rPr lang="en-US" altLang="ja-JP" sz="2400" b="1" dirty="0">
                <a:latin typeface="Century" panose="02040604050505020304" pitchFamily="18" charset="0"/>
              </a:rPr>
              <a:t>autogenous illness</a:t>
            </a:r>
            <a:endParaRPr lang="ja-JP" altLang="en-US" sz="2400" b="1" dirty="0">
              <a:latin typeface="Century" panose="02040604050505020304" pitchFamily="18" charset="0"/>
            </a:endParaRPr>
          </a:p>
          <a:p>
            <a:pPr algn="ctr"/>
            <a:endParaRPr kumimoji="1" lang="ja-JP" altLang="en-US" sz="3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9880A8-C631-4776-B974-7D39A0B6F3C4}"/>
              </a:ext>
            </a:extLst>
          </p:cNvPr>
          <p:cNvSpPr txBox="1"/>
          <p:nvPr/>
        </p:nvSpPr>
        <p:spPr>
          <a:xfrm>
            <a:off x="6097657" y="3386771"/>
            <a:ext cx="42440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自家製の病気</a:t>
            </a:r>
            <a:endParaRPr lang="en-US" altLang="ja-JP" sz="3200" b="1" dirty="0"/>
          </a:p>
          <a:p>
            <a:pPr algn="ctr"/>
            <a:r>
              <a:rPr lang="en-US" altLang="ja-JP" sz="2400" b="1" dirty="0" err="1">
                <a:latin typeface="Century" panose="02040604050505020304" pitchFamily="18" charset="0"/>
              </a:rPr>
              <a:t>iatrogenous</a:t>
            </a:r>
            <a:r>
              <a:rPr lang="en-US" altLang="ja-JP" sz="2400" b="1" dirty="0">
                <a:latin typeface="Century" panose="02040604050505020304" pitchFamily="18" charset="0"/>
              </a:rPr>
              <a:t> illness</a:t>
            </a:r>
            <a:endParaRPr lang="ja-JP" altLang="en-US" sz="2400" b="1" dirty="0">
              <a:latin typeface="Century" panose="02040604050505020304" pitchFamily="18" charset="0"/>
            </a:endParaRPr>
          </a:p>
          <a:p>
            <a:pPr algn="ctr"/>
            <a:endParaRPr kumimoji="1" lang="ja-JP" altLang="en-US" sz="3600" b="1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1D8B2CB-AA79-4CA6-9999-1F9318068DD9}"/>
              </a:ext>
            </a:extLst>
          </p:cNvPr>
          <p:cNvSpPr/>
          <p:nvPr/>
        </p:nvSpPr>
        <p:spPr>
          <a:xfrm>
            <a:off x="1164535" y="1977657"/>
            <a:ext cx="9862929" cy="3583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64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E89B75-04F4-4DCC-85C9-C01084A34094}"/>
              </a:ext>
            </a:extLst>
          </p:cNvPr>
          <p:cNvSpPr txBox="1"/>
          <p:nvPr/>
        </p:nvSpPr>
        <p:spPr>
          <a:xfrm>
            <a:off x="5196508" y="491633"/>
            <a:ext cx="247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本日の内容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21C9BF-2544-4EA4-9477-67351E26479E}"/>
              </a:ext>
            </a:extLst>
          </p:cNvPr>
          <p:cNvSpPr txBox="1"/>
          <p:nvPr/>
        </p:nvSpPr>
        <p:spPr>
          <a:xfrm>
            <a:off x="2249662" y="2087366"/>
            <a:ext cx="9654914" cy="371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1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患者の病気：</a:t>
            </a:r>
            <a:r>
              <a:rPr lang="en-US" altLang="ja-JP" sz="3200" b="1" dirty="0"/>
              <a:t>〝</a:t>
            </a:r>
            <a:r>
              <a:rPr lang="ja-JP" altLang="en-US" sz="3200" b="1" dirty="0"/>
              <a:t> 自家製の病気</a:t>
            </a:r>
            <a:r>
              <a:rPr lang="en-US" altLang="ja-JP" sz="3200" b="1" dirty="0"/>
              <a:t> 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2</a:t>
            </a:r>
            <a:r>
              <a:rPr lang="ja-JP" altLang="en-US" sz="3200" b="1" dirty="0">
                <a:solidFill>
                  <a:srgbClr val="C00000"/>
                </a:solidFill>
              </a:rPr>
              <a:t>，　患者</a:t>
            </a:r>
            <a:r>
              <a:rPr lang="en-US" altLang="ja-JP" sz="3200" b="1" dirty="0">
                <a:solidFill>
                  <a:srgbClr val="C00000"/>
                </a:solidFill>
              </a:rPr>
              <a:t>-</a:t>
            </a:r>
            <a:r>
              <a:rPr lang="ja-JP" altLang="en-US" sz="3200" b="1" dirty="0">
                <a:solidFill>
                  <a:srgbClr val="C00000"/>
                </a:solidFill>
              </a:rPr>
              <a:t>医師 関係：</a:t>
            </a:r>
            <a:r>
              <a:rPr lang="en-US" altLang="ja-JP" sz="3200" b="1" dirty="0">
                <a:solidFill>
                  <a:srgbClr val="C00000"/>
                </a:solidFill>
              </a:rPr>
              <a:t>〝 </a:t>
            </a:r>
            <a:r>
              <a:rPr lang="ja-JP" altLang="en-US" sz="3200" b="1" dirty="0">
                <a:solidFill>
                  <a:srgbClr val="C00000"/>
                </a:solidFill>
              </a:rPr>
              <a:t>相互投資カンパニー </a:t>
            </a:r>
            <a:r>
              <a:rPr lang="en-US" altLang="ja-JP" sz="3200" b="1" dirty="0">
                <a:solidFill>
                  <a:srgbClr val="C00000"/>
                </a:solidFill>
              </a:rPr>
              <a:t>〟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3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患者の自己洞察：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患者による診察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4</a:t>
            </a:r>
            <a:r>
              <a:rPr lang="ja-JP" altLang="en-US" sz="3200" b="1" dirty="0"/>
              <a:t>，　患者力を引き出す </a:t>
            </a:r>
            <a:r>
              <a:rPr lang="en-US" altLang="ja-JP" sz="3200" b="1" dirty="0"/>
              <a:t>(</a:t>
            </a:r>
            <a:r>
              <a:rPr lang="en-US" altLang="ja-JP" sz="3200" b="1" dirty="0">
                <a:latin typeface="Century" panose="02040604050505020304" pitchFamily="18" charset="0"/>
              </a:rPr>
              <a:t>empowerment</a:t>
            </a:r>
            <a:r>
              <a:rPr lang="en-US" altLang="ja-JP" sz="3200" b="1" dirty="0"/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3200" b="1" dirty="0"/>
              <a:t>　　　　</a:t>
            </a:r>
            <a:r>
              <a:rPr kumimoji="1" lang="ja-JP" altLang="en-US" sz="3200" b="1" dirty="0"/>
              <a:t>　　　　　　　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3534070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EA03F8-F43F-4047-A4BD-96F7900AD46F}"/>
              </a:ext>
            </a:extLst>
          </p:cNvPr>
          <p:cNvSpPr txBox="1"/>
          <p:nvPr/>
        </p:nvSpPr>
        <p:spPr>
          <a:xfrm>
            <a:off x="4350546" y="479816"/>
            <a:ext cx="402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実地医家と専門医</a:t>
            </a:r>
            <a:endParaRPr kumimoji="1" lang="ja-JP" altLang="en-US" sz="36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16CCEC-8FC3-4B7C-8C54-F43313C9F5C1}"/>
              </a:ext>
            </a:extLst>
          </p:cNvPr>
          <p:cNvSpPr txBox="1"/>
          <p:nvPr/>
        </p:nvSpPr>
        <p:spPr>
          <a:xfrm>
            <a:off x="1193202" y="2286084"/>
            <a:ext cx="456056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400" b="1" dirty="0">
                <a:solidFill>
                  <a:srgbClr val="C00000"/>
                </a:solidFill>
              </a:rPr>
              <a:t>責任をとる</a:t>
            </a:r>
            <a:r>
              <a:rPr lang="ja-JP" altLang="en-US" sz="2400" b="1" dirty="0">
                <a:solidFill>
                  <a:srgbClr val="C00000"/>
                </a:solidFill>
              </a:rPr>
              <a:t>医療の中心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endParaRPr kumimoji="1" lang="en-US" altLang="ja-JP" sz="2400" b="1" dirty="0"/>
          </a:p>
          <a:p>
            <a:pPr algn="ctr">
              <a:lnSpc>
                <a:spcPct val="150000"/>
              </a:lnSpc>
            </a:pPr>
            <a:r>
              <a:rPr lang="ja-JP" altLang="en-US" sz="2400" b="1" dirty="0"/>
              <a:t>自家製と医家製の病気（適合）</a:t>
            </a:r>
            <a:endParaRPr kumimoji="1" lang="en-US" altLang="ja-JP" sz="2400" b="1" dirty="0"/>
          </a:p>
          <a:p>
            <a:pPr algn="ctr">
              <a:lnSpc>
                <a:spcPct val="150000"/>
              </a:lnSpc>
            </a:pPr>
            <a:r>
              <a:rPr lang="ja-JP" altLang="en-US" sz="2400" b="1" dirty="0"/>
              <a:t>全人的医療（総合診療）</a:t>
            </a:r>
            <a:endParaRPr lang="en-US" altLang="ja-JP" sz="2400" b="1" dirty="0"/>
          </a:p>
          <a:p>
            <a:pPr algn="ctr">
              <a:lnSpc>
                <a:spcPct val="150000"/>
              </a:lnSpc>
            </a:pPr>
            <a:r>
              <a:rPr lang="ja-JP" altLang="en-US" sz="2400" b="1" dirty="0"/>
              <a:t>人 担当</a:t>
            </a:r>
            <a:endParaRPr lang="en-US" altLang="ja-JP" sz="2400" b="1" dirty="0"/>
          </a:p>
          <a:p>
            <a:pPr algn="ctr">
              <a:lnSpc>
                <a:spcPct val="150000"/>
              </a:lnSpc>
            </a:pPr>
            <a:r>
              <a:rPr kumimoji="1" lang="ja-JP" altLang="en-US" sz="2400" b="1" dirty="0"/>
              <a:t>科学的追求の徹底は放棄</a:t>
            </a:r>
            <a:endParaRPr kumimoji="1" lang="en-US" altLang="ja-JP" sz="24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24D491-5717-431F-805D-AFC3208E2F52}"/>
              </a:ext>
            </a:extLst>
          </p:cNvPr>
          <p:cNvSpPr txBox="1"/>
          <p:nvPr/>
        </p:nvSpPr>
        <p:spPr>
          <a:xfrm>
            <a:off x="2540078" y="1782091"/>
            <a:ext cx="2216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C00000"/>
                </a:solidFill>
              </a:rPr>
              <a:t>実地医家</a:t>
            </a:r>
            <a:endParaRPr kumimoji="1" lang="ja-JP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920535-0335-4A24-8D50-FBF0E04D5C4E}"/>
              </a:ext>
            </a:extLst>
          </p:cNvPr>
          <p:cNvSpPr txBox="1"/>
          <p:nvPr/>
        </p:nvSpPr>
        <p:spPr>
          <a:xfrm>
            <a:off x="7985386" y="1701309"/>
            <a:ext cx="173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70C0"/>
                </a:solidFill>
              </a:rPr>
              <a:t>専門医</a:t>
            </a:r>
            <a:endParaRPr kumimoji="1" lang="ja-JP" alt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A4065D-5A22-4843-984B-AEA925C236C9}"/>
              </a:ext>
            </a:extLst>
          </p:cNvPr>
          <p:cNvSpPr txBox="1"/>
          <p:nvPr/>
        </p:nvSpPr>
        <p:spPr>
          <a:xfrm>
            <a:off x="6573086" y="2281729"/>
            <a:ext cx="456056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0070C0"/>
                </a:solidFill>
              </a:rPr>
              <a:t>優れたアシスタント</a:t>
            </a:r>
            <a:endParaRPr lang="en-US" altLang="ja-JP" sz="2400" b="1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ja-JP" sz="2400" b="1" dirty="0"/>
          </a:p>
          <a:p>
            <a:pPr algn="ctr">
              <a:lnSpc>
                <a:spcPct val="150000"/>
              </a:lnSpc>
            </a:pPr>
            <a:r>
              <a:rPr lang="ja-JP" altLang="en-US" sz="2400" b="1" dirty="0"/>
              <a:t>医家製の病気</a:t>
            </a:r>
            <a:endParaRPr lang="en-US" altLang="ja-JP" sz="2400" b="1" dirty="0"/>
          </a:p>
          <a:p>
            <a:pPr algn="ctr">
              <a:lnSpc>
                <a:spcPct val="150000"/>
              </a:lnSpc>
            </a:pPr>
            <a:r>
              <a:rPr lang="ja-JP" altLang="en-US" sz="2400" b="1" dirty="0"/>
              <a:t>専門医療</a:t>
            </a:r>
            <a:endParaRPr lang="en-US" altLang="ja-JP" sz="2400" b="1" dirty="0"/>
          </a:p>
          <a:p>
            <a:pPr algn="ctr">
              <a:lnSpc>
                <a:spcPct val="150000"/>
              </a:lnSpc>
            </a:pPr>
            <a:r>
              <a:rPr lang="ja-JP" altLang="en-US" sz="2400" b="1" dirty="0"/>
              <a:t>臓器 担当</a:t>
            </a:r>
            <a:endParaRPr lang="en-US" altLang="ja-JP" sz="2400" b="1" dirty="0"/>
          </a:p>
          <a:p>
            <a:pPr algn="ctr">
              <a:lnSpc>
                <a:spcPct val="150000"/>
              </a:lnSpc>
            </a:pPr>
            <a:r>
              <a:rPr lang="ja-JP" altLang="en-US" sz="2400" b="1" dirty="0"/>
              <a:t>科学的追求の徹底が使命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153857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FC3BE1-C311-4957-BCC8-9695DA456CE5}"/>
              </a:ext>
            </a:extLst>
          </p:cNvPr>
          <p:cNvSpPr txBox="1"/>
          <p:nvPr/>
        </p:nvSpPr>
        <p:spPr>
          <a:xfrm>
            <a:off x="2321250" y="2921321"/>
            <a:ext cx="2216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C00000"/>
                </a:solidFill>
              </a:rPr>
              <a:t>実地医家</a:t>
            </a:r>
            <a:endParaRPr kumimoji="1" lang="ja-JP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013902-30D5-4C10-8512-09916DD10409}"/>
              </a:ext>
            </a:extLst>
          </p:cNvPr>
          <p:cNvSpPr txBox="1"/>
          <p:nvPr/>
        </p:nvSpPr>
        <p:spPr>
          <a:xfrm>
            <a:off x="8257679" y="2921322"/>
            <a:ext cx="173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70C0"/>
                </a:solidFill>
              </a:rPr>
              <a:t>専門医</a:t>
            </a:r>
            <a:endParaRPr kumimoji="1" lang="ja-JP" alt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矢印: 左右 5">
            <a:extLst>
              <a:ext uri="{FF2B5EF4-FFF2-40B4-BE49-F238E27FC236}">
                <a16:creationId xmlns:a16="http://schemas.microsoft.com/office/drawing/2014/main" id="{931D0FAC-20F6-44E1-AD3D-17A1181ABF3B}"/>
              </a:ext>
            </a:extLst>
          </p:cNvPr>
          <p:cNvSpPr/>
          <p:nvPr/>
        </p:nvSpPr>
        <p:spPr>
          <a:xfrm>
            <a:off x="4496870" y="3042997"/>
            <a:ext cx="3335166" cy="2483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DC0B34-ABEE-450A-839E-70A7EEF74E20}"/>
              </a:ext>
            </a:extLst>
          </p:cNvPr>
          <p:cNvSpPr txBox="1"/>
          <p:nvPr/>
        </p:nvSpPr>
        <p:spPr>
          <a:xfrm>
            <a:off x="4770305" y="2305058"/>
            <a:ext cx="291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個人的にも</a:t>
            </a:r>
            <a:r>
              <a:rPr kumimoji="1" lang="ja-JP" altLang="en-US" sz="2800" b="1" dirty="0"/>
              <a:t>親密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6CAD0F-856B-4067-B211-D5F4D291C7FB}"/>
              </a:ext>
            </a:extLst>
          </p:cNvPr>
          <p:cNvSpPr txBox="1"/>
          <p:nvPr/>
        </p:nvSpPr>
        <p:spPr>
          <a:xfrm>
            <a:off x="4770305" y="3506096"/>
            <a:ext cx="3081609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b="1" dirty="0"/>
              <a:t>専門医の性格</a:t>
            </a:r>
            <a:endParaRPr kumimoji="1" lang="en-US" altLang="ja-JP" sz="2400" b="1" dirty="0"/>
          </a:p>
          <a:p>
            <a:pPr>
              <a:lnSpc>
                <a:spcPct val="150000"/>
              </a:lnSpc>
            </a:pPr>
            <a:r>
              <a:rPr lang="ja-JP" altLang="en-US" sz="2400" b="1" dirty="0"/>
              <a:t>診療スタイルの把握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517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A5C9B4-1436-4512-9AFB-A1EF84115AF6}"/>
              </a:ext>
            </a:extLst>
          </p:cNvPr>
          <p:cNvSpPr txBox="1"/>
          <p:nvPr/>
        </p:nvSpPr>
        <p:spPr>
          <a:xfrm>
            <a:off x="4194195" y="286297"/>
            <a:ext cx="456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相互投資カンパニー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E31957-B864-4A80-88DA-AEEB29AF8F79}"/>
              </a:ext>
            </a:extLst>
          </p:cNvPr>
          <p:cNvSpPr txBox="1"/>
          <p:nvPr/>
        </p:nvSpPr>
        <p:spPr>
          <a:xfrm>
            <a:off x="3721939" y="953963"/>
            <a:ext cx="581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entury" panose="02040604050505020304" pitchFamily="18" charset="0"/>
              </a:rPr>
              <a:t>Mutual Investment Company</a:t>
            </a:r>
            <a:endParaRPr kumimoji="1" lang="ja-JP" altLang="en-US" sz="2800" dirty="0">
              <a:latin typeface="Century" panose="020406040505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EE3C22-3C23-432D-8673-B98AFC2B859B}"/>
              </a:ext>
            </a:extLst>
          </p:cNvPr>
          <p:cNvSpPr txBox="1"/>
          <p:nvPr/>
        </p:nvSpPr>
        <p:spPr>
          <a:xfrm>
            <a:off x="1139029" y="3376693"/>
            <a:ext cx="446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C00000"/>
                </a:solidFill>
              </a:rPr>
              <a:t>当クリニックの医師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BD2C8B-AB98-4EBB-A0C7-A2423F44B820}"/>
              </a:ext>
            </a:extLst>
          </p:cNvPr>
          <p:cNvSpPr txBox="1"/>
          <p:nvPr/>
        </p:nvSpPr>
        <p:spPr>
          <a:xfrm>
            <a:off x="6841185" y="3376692"/>
            <a:ext cx="438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002060"/>
                </a:solidFill>
              </a:rPr>
              <a:t>患者である皆さん</a:t>
            </a:r>
            <a:endParaRPr kumimoji="1" lang="ja-JP" altLang="en-US" sz="3600" b="1" dirty="0">
              <a:solidFill>
                <a:srgbClr val="00206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2EC38E1-3864-4657-939C-9ACE6A387E05}"/>
              </a:ext>
            </a:extLst>
          </p:cNvPr>
          <p:cNvSpPr txBox="1"/>
          <p:nvPr/>
        </p:nvSpPr>
        <p:spPr>
          <a:xfrm>
            <a:off x="2168071" y="4214521"/>
            <a:ext cx="2691283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b="1" dirty="0"/>
              <a:t>地域の</a:t>
            </a:r>
            <a:r>
              <a:rPr kumimoji="1" lang="ja-JP" altLang="en-US" sz="2400" b="1" dirty="0"/>
              <a:t>生活者</a:t>
            </a:r>
            <a:endParaRPr kumimoji="1" lang="en-US" altLang="ja-JP" sz="2400" b="1" dirty="0"/>
          </a:p>
          <a:p>
            <a:pPr>
              <a:lnSpc>
                <a:spcPct val="150000"/>
              </a:lnSpc>
            </a:pPr>
            <a:r>
              <a:rPr lang="ja-JP" altLang="en-US" sz="2400" b="1" dirty="0"/>
              <a:t>古くからの知人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0B4995E-A940-4CC0-A8E0-1DEA862EBB67}"/>
              </a:ext>
            </a:extLst>
          </p:cNvPr>
          <p:cNvSpPr txBox="1"/>
          <p:nvPr/>
        </p:nvSpPr>
        <p:spPr>
          <a:xfrm>
            <a:off x="4244438" y="2025154"/>
            <a:ext cx="4464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独特の心理的雰囲気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03DEC30-EE24-4D4C-BACA-D5A86D738685}"/>
              </a:ext>
            </a:extLst>
          </p:cNvPr>
          <p:cNvSpPr txBox="1"/>
          <p:nvPr/>
        </p:nvSpPr>
        <p:spPr>
          <a:xfrm>
            <a:off x="7568065" y="4197284"/>
            <a:ext cx="2691283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b="1" dirty="0"/>
              <a:t>地域の</a:t>
            </a:r>
            <a:r>
              <a:rPr kumimoji="1" lang="ja-JP" altLang="en-US" sz="2400" b="1" dirty="0"/>
              <a:t>生活者</a:t>
            </a:r>
            <a:endParaRPr kumimoji="1" lang="en-US" altLang="ja-JP" sz="2400" b="1" dirty="0"/>
          </a:p>
          <a:p>
            <a:pPr>
              <a:lnSpc>
                <a:spcPct val="150000"/>
              </a:lnSpc>
            </a:pPr>
            <a:r>
              <a:rPr lang="ja-JP" altLang="en-US" sz="2400" b="1" dirty="0"/>
              <a:t>古くからの知人</a:t>
            </a:r>
            <a:endParaRPr lang="en-US" altLang="ja-JP" sz="2400" b="1" dirty="0"/>
          </a:p>
        </p:txBody>
      </p:sp>
      <p:sp>
        <p:nvSpPr>
          <p:cNvPr id="2" name="矢印: 左右 1">
            <a:extLst>
              <a:ext uri="{FF2B5EF4-FFF2-40B4-BE49-F238E27FC236}">
                <a16:creationId xmlns:a16="http://schemas.microsoft.com/office/drawing/2014/main" id="{3EB648BF-86CE-4AE3-94E6-8705F677FB07}"/>
              </a:ext>
            </a:extLst>
          </p:cNvPr>
          <p:cNvSpPr/>
          <p:nvPr/>
        </p:nvSpPr>
        <p:spPr>
          <a:xfrm>
            <a:off x="5603358" y="4327451"/>
            <a:ext cx="961380" cy="350875"/>
          </a:xfrm>
          <a:prstGeom prst="left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3AE019-0AA6-4C35-8A51-9661BAD79C83}"/>
              </a:ext>
            </a:extLst>
          </p:cNvPr>
          <p:cNvSpPr txBox="1"/>
          <p:nvPr/>
        </p:nvSpPr>
        <p:spPr>
          <a:xfrm>
            <a:off x="5603358" y="4938465"/>
            <a:ext cx="109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交流</a:t>
            </a:r>
          </a:p>
        </p:txBody>
      </p:sp>
    </p:spTree>
    <p:extLst>
      <p:ext uri="{BB962C8B-B14F-4D97-AF65-F5344CB8AC3E}">
        <p14:creationId xmlns:p14="http://schemas.microsoft.com/office/powerpoint/2010/main" val="805228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2314C76-B834-4FDA-A7A0-8BD21A87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45563"/>
            <a:ext cx="4532077" cy="442228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EB652A0-78C3-403A-B172-9B609311A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81464" cy="34770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2BA3C05-2EC3-4219-A209-88196B0AB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77" y="3477073"/>
            <a:ext cx="4532077" cy="339905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BFE9311-BF34-432B-959D-9426DB3DC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58" y="-107450"/>
            <a:ext cx="3899844" cy="693305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BC775BE-3B68-4DCF-AA8F-996A76A89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66" y="-107450"/>
            <a:ext cx="2688392" cy="35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E264AC-405F-477B-8468-3F15A5AE1A0A}"/>
              </a:ext>
            </a:extLst>
          </p:cNvPr>
          <p:cNvSpPr txBox="1"/>
          <p:nvPr/>
        </p:nvSpPr>
        <p:spPr>
          <a:xfrm>
            <a:off x="3960955" y="333722"/>
            <a:ext cx="4518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相互投資カンパニー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2BED24-8D09-4D6A-AD26-35AFD7F46E38}"/>
              </a:ext>
            </a:extLst>
          </p:cNvPr>
          <p:cNvSpPr txBox="1"/>
          <p:nvPr/>
        </p:nvSpPr>
        <p:spPr>
          <a:xfrm>
            <a:off x="3606368" y="1032480"/>
            <a:ext cx="581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entury" panose="02040604050505020304" pitchFamily="18" charset="0"/>
              </a:rPr>
              <a:t>Mutual Investment Company</a:t>
            </a:r>
            <a:endParaRPr kumimoji="1" lang="ja-JP" altLang="en-US" sz="2800" dirty="0">
              <a:latin typeface="Century" panose="020406040505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02E008-F1B1-4944-8ACC-C96F50358B3C}"/>
              </a:ext>
            </a:extLst>
          </p:cNvPr>
          <p:cNvSpPr txBox="1"/>
          <p:nvPr/>
        </p:nvSpPr>
        <p:spPr>
          <a:xfrm>
            <a:off x="2126599" y="381927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C00000"/>
                </a:solidFill>
              </a:rPr>
              <a:t>実地医家</a:t>
            </a:r>
            <a:endParaRPr kumimoji="1" lang="ja-JP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5E5383-8F1B-4501-BC37-AC1CE68D942B}"/>
              </a:ext>
            </a:extLst>
          </p:cNvPr>
          <p:cNvSpPr txBox="1"/>
          <p:nvPr/>
        </p:nvSpPr>
        <p:spPr>
          <a:xfrm>
            <a:off x="8526425" y="382725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002060"/>
                </a:solidFill>
              </a:rPr>
              <a:t>患者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AE26356C-B1E6-496E-8339-25ABC4BF8D1E}"/>
              </a:ext>
            </a:extLst>
          </p:cNvPr>
          <p:cNvSpPr/>
          <p:nvPr/>
        </p:nvSpPr>
        <p:spPr>
          <a:xfrm rot="5400000">
            <a:off x="5938249" y="3110262"/>
            <a:ext cx="315495" cy="203371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DCF8EF-0E50-46EF-9665-B185AFDB441F}"/>
              </a:ext>
            </a:extLst>
          </p:cNvPr>
          <p:cNvSpPr txBox="1"/>
          <p:nvPr/>
        </p:nvSpPr>
        <p:spPr>
          <a:xfrm>
            <a:off x="2557670" y="1660554"/>
            <a:ext cx="7325140" cy="188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002060"/>
                </a:solidFill>
              </a:rPr>
              <a:t>投資</a:t>
            </a:r>
            <a:endParaRPr lang="en-US" altLang="ja-JP" sz="32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002060"/>
                </a:solidFill>
              </a:rPr>
              <a:t>交流</a:t>
            </a:r>
            <a:endParaRPr lang="en-US" altLang="ja-JP" sz="24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002060"/>
                </a:solidFill>
              </a:rPr>
              <a:t>身体・心理・社会・実存的状況の開示</a:t>
            </a:r>
            <a:endParaRPr lang="en-US" altLang="ja-JP" sz="2400" b="1" dirty="0">
              <a:solidFill>
                <a:srgbClr val="00206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6578A7D-493C-43E5-9795-1833A999FAF6}"/>
              </a:ext>
            </a:extLst>
          </p:cNvPr>
          <p:cNvSpPr txBox="1"/>
          <p:nvPr/>
        </p:nvSpPr>
        <p:spPr>
          <a:xfrm>
            <a:off x="4926795" y="4707466"/>
            <a:ext cx="273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長期・持続的</a:t>
            </a:r>
          </a:p>
        </p:txBody>
      </p:sp>
    </p:spTree>
    <p:extLst>
      <p:ext uri="{BB962C8B-B14F-4D97-AF65-F5344CB8AC3E}">
        <p14:creationId xmlns:p14="http://schemas.microsoft.com/office/powerpoint/2010/main" val="225249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9E25D2-BF5E-4441-A869-9B2685817347}"/>
              </a:ext>
            </a:extLst>
          </p:cNvPr>
          <p:cNvSpPr txBox="1"/>
          <p:nvPr/>
        </p:nvSpPr>
        <p:spPr>
          <a:xfrm>
            <a:off x="5151579" y="3105834"/>
            <a:ext cx="308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骨折した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534A38-E3C1-4BCA-945E-BCD19CCEE7CE}"/>
              </a:ext>
            </a:extLst>
          </p:cNvPr>
          <p:cNvSpPr txBox="1"/>
          <p:nvPr/>
        </p:nvSpPr>
        <p:spPr>
          <a:xfrm>
            <a:off x="5077151" y="899855"/>
            <a:ext cx="2519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身体的情報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43992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F80080-88AC-4518-97ED-03B498296325}"/>
              </a:ext>
            </a:extLst>
          </p:cNvPr>
          <p:cNvSpPr txBox="1"/>
          <p:nvPr/>
        </p:nvSpPr>
        <p:spPr>
          <a:xfrm>
            <a:off x="2819505" y="2426033"/>
            <a:ext cx="6854686" cy="149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What matters to you?</a:t>
            </a:r>
          </a:p>
          <a:p>
            <a:pPr algn="ctr">
              <a:lnSpc>
                <a:spcPct val="150000"/>
              </a:lnSpc>
            </a:pPr>
            <a:r>
              <a:rPr lang="ja-JP" altLang="en-US" sz="3200" b="1" dirty="0"/>
              <a:t>   あなたにとって何が重要ですか？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9176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9B9D1B-09F5-4363-8417-3C5190658620}"/>
              </a:ext>
            </a:extLst>
          </p:cNvPr>
          <p:cNvSpPr txBox="1"/>
          <p:nvPr/>
        </p:nvSpPr>
        <p:spPr>
          <a:xfrm>
            <a:off x="1157688" y="739176"/>
            <a:ext cx="3712024" cy="60499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/>
              <a:t>　</a:t>
            </a:r>
            <a:r>
              <a:rPr kumimoji="1" lang="ja-JP" altLang="en-US" sz="2000" b="1" u="sng" dirty="0"/>
              <a:t>心理的状況</a:t>
            </a:r>
            <a:endParaRPr kumimoji="1"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lang="ja-JP" altLang="en-US" sz="2000" b="1" dirty="0">
                <a:solidFill>
                  <a:srgbClr val="00B0F0"/>
                </a:solidFill>
              </a:rPr>
              <a:t>不安・焦り</a:t>
            </a:r>
            <a:endParaRPr kumimoji="1" lang="en-US" altLang="ja-JP" sz="2000" b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本人の性格の把握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母親の性格の把握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kumimoji="1" lang="ja-JP" altLang="en-US" sz="2000" b="1" dirty="0"/>
              <a:t>　</a:t>
            </a:r>
            <a:r>
              <a:rPr kumimoji="1" lang="ja-JP" altLang="en-US" sz="2000" b="1" u="sng" dirty="0"/>
              <a:t>社会的状況</a:t>
            </a:r>
            <a:endParaRPr kumimoji="1"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lang="ja-JP" altLang="en-US" sz="2000" b="1" dirty="0">
                <a:solidFill>
                  <a:srgbClr val="00B0F0"/>
                </a:solidFill>
              </a:rPr>
              <a:t>最後の大会</a:t>
            </a:r>
            <a:endParaRPr kumimoji="1" lang="en-US" altLang="ja-JP" sz="2000" b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本人との面識</a:t>
            </a:r>
            <a:endParaRPr kumimoji="1"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母親との面識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家族構成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学校・交友関係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</a:t>
            </a:r>
            <a:r>
              <a:rPr lang="ja-JP" altLang="en-US" sz="2000" b="1" u="sng" dirty="0"/>
              <a:t>実存的状況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lang="ja-JP" altLang="en-US" sz="2000" b="1" dirty="0">
                <a:solidFill>
                  <a:srgbClr val="00B0F0"/>
                </a:solidFill>
              </a:rPr>
              <a:t>努力が報われないかも</a:t>
            </a:r>
            <a:endParaRPr lang="en-US" altLang="ja-JP" sz="2000" b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進路、将来の希望</a:t>
            </a:r>
            <a:endParaRPr lang="en-US" altLang="ja-JP" sz="2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2708EE-556C-454C-ABAB-55AF68DBAE59}"/>
              </a:ext>
            </a:extLst>
          </p:cNvPr>
          <p:cNvSpPr txBox="1"/>
          <p:nvPr/>
        </p:nvSpPr>
        <p:spPr>
          <a:xfrm>
            <a:off x="8748416" y="298843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002060"/>
                </a:solidFill>
              </a:rPr>
              <a:t>患者</a:t>
            </a: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366D3CA6-396C-4163-AAFA-A11354E818B7}"/>
              </a:ext>
            </a:extLst>
          </p:cNvPr>
          <p:cNvSpPr/>
          <p:nvPr/>
        </p:nvSpPr>
        <p:spPr>
          <a:xfrm rot="5400000">
            <a:off x="6723404" y="2232001"/>
            <a:ext cx="315495" cy="203371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B0F45B-53B4-4D83-B889-56D97410FCC7}"/>
              </a:ext>
            </a:extLst>
          </p:cNvPr>
          <p:cNvSpPr/>
          <p:nvPr/>
        </p:nvSpPr>
        <p:spPr>
          <a:xfrm>
            <a:off x="6378451" y="1541770"/>
            <a:ext cx="1005403" cy="76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002060"/>
                </a:solidFill>
              </a:rPr>
              <a:t>投資</a:t>
            </a:r>
            <a:endParaRPr lang="en-US" altLang="ja-JP" sz="3200" b="1" dirty="0">
              <a:solidFill>
                <a:srgbClr val="00206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814D72-5F57-42FE-92FE-0AC551AAFFFF}"/>
              </a:ext>
            </a:extLst>
          </p:cNvPr>
          <p:cNvSpPr txBox="1"/>
          <p:nvPr/>
        </p:nvSpPr>
        <p:spPr>
          <a:xfrm>
            <a:off x="4490425" y="2879702"/>
            <a:ext cx="677108" cy="11594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2060"/>
                </a:solidFill>
              </a:rPr>
              <a:t>資本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C30D18-1A9D-43C5-ADA2-BC279C629FD2}"/>
              </a:ext>
            </a:extLst>
          </p:cNvPr>
          <p:cNvSpPr txBox="1"/>
          <p:nvPr/>
        </p:nvSpPr>
        <p:spPr>
          <a:xfrm>
            <a:off x="5620219" y="2465937"/>
            <a:ext cx="267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2060"/>
                </a:solidFill>
              </a:rPr>
              <a:t>交流・状況の</a:t>
            </a:r>
            <a:r>
              <a:rPr kumimoji="1" lang="ja-JP" altLang="en-US" sz="2400" b="1" dirty="0">
                <a:solidFill>
                  <a:srgbClr val="002060"/>
                </a:solidFill>
              </a:rPr>
              <a:t>開示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4EF118-86C0-4492-94AE-C15FA95D9DD6}"/>
              </a:ext>
            </a:extLst>
          </p:cNvPr>
          <p:cNvSpPr txBox="1"/>
          <p:nvPr/>
        </p:nvSpPr>
        <p:spPr>
          <a:xfrm>
            <a:off x="2196983" y="154213"/>
            <a:ext cx="3061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実地医家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4015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80F60B8-371F-4883-BA39-36E289CE1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4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0C77C6-AB7E-48E8-881C-F06C2B23C421}"/>
              </a:ext>
            </a:extLst>
          </p:cNvPr>
          <p:cNvSpPr txBox="1"/>
          <p:nvPr/>
        </p:nvSpPr>
        <p:spPr>
          <a:xfrm>
            <a:off x="4073476" y="479484"/>
            <a:ext cx="483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相互投資カンパニー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D5514B-6C66-4ED3-82AD-B0C4864577BA}"/>
              </a:ext>
            </a:extLst>
          </p:cNvPr>
          <p:cNvSpPr txBox="1"/>
          <p:nvPr/>
        </p:nvSpPr>
        <p:spPr>
          <a:xfrm>
            <a:off x="7820441" y="3358597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002060"/>
                </a:solidFill>
              </a:rPr>
              <a:t>患者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E3E73F-6258-4D55-B9B3-81B81DB6DC71}"/>
              </a:ext>
            </a:extLst>
          </p:cNvPr>
          <p:cNvSpPr txBox="1"/>
          <p:nvPr/>
        </p:nvSpPr>
        <p:spPr>
          <a:xfrm>
            <a:off x="2714010" y="336443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C00000"/>
                </a:solidFill>
              </a:rPr>
              <a:t>実地医家</a:t>
            </a:r>
            <a:endParaRPr kumimoji="1" lang="ja-JP" altLang="en-US" sz="3600" b="1" dirty="0">
              <a:solidFill>
                <a:srgbClr val="C00000"/>
              </a:solidFill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EA4D5396-4776-42F4-AD1C-25C49CEE6622}"/>
              </a:ext>
            </a:extLst>
          </p:cNvPr>
          <p:cNvSpPr/>
          <p:nvPr/>
        </p:nvSpPr>
        <p:spPr>
          <a:xfrm rot="16200000">
            <a:off x="6055757" y="2688352"/>
            <a:ext cx="315495" cy="194807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B5D0639-4B32-49C8-B747-5F698F491A44}"/>
              </a:ext>
            </a:extLst>
          </p:cNvPr>
          <p:cNvSpPr/>
          <p:nvPr/>
        </p:nvSpPr>
        <p:spPr>
          <a:xfrm>
            <a:off x="3520839" y="1290016"/>
            <a:ext cx="5385329" cy="188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投資</a:t>
            </a:r>
            <a:endParaRPr lang="en-US" altLang="ja-JP" sz="3200" b="1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C00000"/>
                </a:solidFill>
              </a:rPr>
              <a:t>交流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C00000"/>
                </a:solidFill>
              </a:rPr>
              <a:t>全人的医療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C31993-9298-4E5B-9C3E-025C22B27A46}"/>
              </a:ext>
            </a:extLst>
          </p:cNvPr>
          <p:cNvSpPr txBox="1"/>
          <p:nvPr/>
        </p:nvSpPr>
        <p:spPr>
          <a:xfrm>
            <a:off x="5084695" y="4187287"/>
            <a:ext cx="273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長期・持続的</a:t>
            </a:r>
          </a:p>
        </p:txBody>
      </p:sp>
    </p:spTree>
    <p:extLst>
      <p:ext uri="{BB962C8B-B14F-4D97-AF65-F5344CB8AC3E}">
        <p14:creationId xmlns:p14="http://schemas.microsoft.com/office/powerpoint/2010/main" val="269925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E9B183-2E8A-4CE3-B015-9E9C8CD47892}"/>
              </a:ext>
            </a:extLst>
          </p:cNvPr>
          <p:cNvSpPr txBox="1"/>
          <p:nvPr/>
        </p:nvSpPr>
        <p:spPr>
          <a:xfrm>
            <a:off x="7457612" y="597583"/>
            <a:ext cx="4423207" cy="60499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b="1" dirty="0"/>
              <a:t>　</a:t>
            </a:r>
            <a:r>
              <a:rPr lang="ja-JP" altLang="en-US" sz="2000" b="1" u="sng" dirty="0"/>
              <a:t>身体的状況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lang="ja-JP" altLang="en-US" sz="2000" b="1" dirty="0">
                <a:solidFill>
                  <a:srgbClr val="00B0F0"/>
                </a:solidFill>
              </a:rPr>
              <a:t>骨折の治癒</a:t>
            </a:r>
            <a:endParaRPr lang="en-US" altLang="ja-JP" sz="2000" b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lang="ja-JP" altLang="en-US" sz="2000" b="1" dirty="0">
                <a:solidFill>
                  <a:srgbClr val="00B0F0"/>
                </a:solidFill>
              </a:rPr>
              <a:t>コンディショニングが整った</a:t>
            </a:r>
            <a:endParaRPr lang="en-US" altLang="ja-JP" sz="2000" b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</a:t>
            </a:r>
            <a:r>
              <a:rPr lang="ja-JP" altLang="en-US" sz="2000" b="1" u="sng" dirty="0"/>
              <a:t>心理的状況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lang="ja-JP" altLang="en-US" sz="2000" b="1" dirty="0">
                <a:solidFill>
                  <a:srgbClr val="00B0F0"/>
                </a:solidFill>
              </a:rPr>
              <a:t>元気がでた</a:t>
            </a:r>
            <a:r>
              <a:rPr lang="ja-JP" altLang="en-US" sz="2000" b="1" dirty="0"/>
              <a:t>：励ましてもらった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</a:t>
            </a:r>
            <a:r>
              <a:rPr lang="ja-JP" altLang="en-US" sz="2000" b="1" u="sng" dirty="0"/>
              <a:t>社会的状況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kumimoji="1" lang="ja-JP" altLang="en-US" sz="2000" b="1" dirty="0">
                <a:solidFill>
                  <a:srgbClr val="00B0F0"/>
                </a:solidFill>
              </a:rPr>
              <a:t>大会の出場可能</a:t>
            </a:r>
            <a:endParaRPr kumimoji="1" lang="en-US" altLang="ja-JP" sz="2000" b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医師との面識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医師の性格の把握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スタッフとの面識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スタッフの性格の把握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</a:t>
            </a:r>
            <a:r>
              <a:rPr lang="ja-JP" altLang="en-US" sz="2000" b="1" u="sng" dirty="0"/>
              <a:t>実存的状況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lang="ja-JP" altLang="en-US" sz="2000" b="1" dirty="0">
                <a:solidFill>
                  <a:srgbClr val="00B0F0"/>
                </a:solidFill>
              </a:rPr>
              <a:t>努力した事が発揮できる</a:t>
            </a:r>
            <a:endParaRPr lang="en-US" altLang="ja-JP" sz="2000" b="1" dirty="0">
              <a:solidFill>
                <a:srgbClr val="00B0F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E564D8-006F-401B-AF89-4EC79CF67CB4}"/>
              </a:ext>
            </a:extLst>
          </p:cNvPr>
          <p:cNvSpPr txBox="1"/>
          <p:nvPr/>
        </p:nvSpPr>
        <p:spPr>
          <a:xfrm>
            <a:off x="2631238" y="288979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C00000"/>
                </a:solidFill>
              </a:rPr>
              <a:t>実地医家</a:t>
            </a:r>
            <a:endParaRPr kumimoji="1" lang="ja-JP" altLang="en-US" sz="3600" b="1" dirty="0">
              <a:solidFill>
                <a:srgbClr val="C00000"/>
              </a:solidFill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1A3AE7A6-289C-4414-946D-288849C9802B}"/>
              </a:ext>
            </a:extLst>
          </p:cNvPr>
          <p:cNvSpPr/>
          <p:nvPr/>
        </p:nvSpPr>
        <p:spPr>
          <a:xfrm rot="16200000">
            <a:off x="5642313" y="2484628"/>
            <a:ext cx="315495" cy="145666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E9BC049-2249-48A7-A543-BB80F491DA21}"/>
              </a:ext>
            </a:extLst>
          </p:cNvPr>
          <p:cNvSpPr txBox="1"/>
          <p:nvPr/>
        </p:nvSpPr>
        <p:spPr>
          <a:xfrm>
            <a:off x="7075820" y="2821512"/>
            <a:ext cx="677108" cy="1141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C00000"/>
                </a:solidFill>
              </a:rPr>
              <a:t>資本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D7D07CF-6D21-4E2E-9997-91BC30A1E12B}"/>
              </a:ext>
            </a:extLst>
          </p:cNvPr>
          <p:cNvSpPr/>
          <p:nvPr/>
        </p:nvSpPr>
        <p:spPr>
          <a:xfrm>
            <a:off x="4451688" y="2261713"/>
            <a:ext cx="2696741" cy="59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C00000"/>
                </a:solidFill>
              </a:rPr>
              <a:t>交流・全人的医療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1B1A78D-8826-492E-9D3E-86B500EB4654}"/>
              </a:ext>
            </a:extLst>
          </p:cNvPr>
          <p:cNvSpPr/>
          <p:nvPr/>
        </p:nvSpPr>
        <p:spPr>
          <a:xfrm>
            <a:off x="5297358" y="1427027"/>
            <a:ext cx="1005403" cy="76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投資</a:t>
            </a:r>
            <a:endParaRPr lang="en-US" altLang="ja-JP" sz="3200" b="1" dirty="0">
              <a:solidFill>
                <a:srgbClr val="C0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07EF06-3FB7-4FBB-A7A6-ECCAB270CB2B}"/>
              </a:ext>
            </a:extLst>
          </p:cNvPr>
          <p:cNvSpPr txBox="1"/>
          <p:nvPr/>
        </p:nvSpPr>
        <p:spPr>
          <a:xfrm>
            <a:off x="9203040" y="11466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2060"/>
                </a:solidFill>
              </a:rPr>
              <a:t>患者</a:t>
            </a:r>
          </a:p>
        </p:txBody>
      </p:sp>
    </p:spTree>
    <p:extLst>
      <p:ext uri="{BB962C8B-B14F-4D97-AF65-F5344CB8AC3E}">
        <p14:creationId xmlns:p14="http://schemas.microsoft.com/office/powerpoint/2010/main" val="290284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212025D-1090-4B94-AB01-747AE00DE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32A43D-B1BD-4B1F-B58C-310B656B8144}"/>
              </a:ext>
            </a:extLst>
          </p:cNvPr>
          <p:cNvSpPr txBox="1"/>
          <p:nvPr/>
        </p:nvSpPr>
        <p:spPr>
          <a:xfrm>
            <a:off x="4216040" y="205504"/>
            <a:ext cx="5193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</a:rPr>
              <a:t>多くの糸（治療関係）</a:t>
            </a:r>
          </a:p>
        </p:txBody>
      </p:sp>
    </p:spTree>
    <p:extLst>
      <p:ext uri="{BB962C8B-B14F-4D97-AF65-F5344CB8AC3E}">
        <p14:creationId xmlns:p14="http://schemas.microsoft.com/office/powerpoint/2010/main" val="1946392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E22AB5-573D-4D9A-B9F7-F24E0CB06DFB}"/>
              </a:ext>
            </a:extLst>
          </p:cNvPr>
          <p:cNvSpPr txBox="1"/>
          <p:nvPr/>
        </p:nvSpPr>
        <p:spPr>
          <a:xfrm>
            <a:off x="4159145" y="335229"/>
            <a:ext cx="4723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相互投資カンパニー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D194C9-7211-4502-BDDD-A78FE1BEDBBB}"/>
              </a:ext>
            </a:extLst>
          </p:cNvPr>
          <p:cNvSpPr txBox="1"/>
          <p:nvPr/>
        </p:nvSpPr>
        <p:spPr>
          <a:xfrm>
            <a:off x="3749256" y="917941"/>
            <a:ext cx="581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entury" panose="02040604050505020304" pitchFamily="18" charset="0"/>
              </a:rPr>
              <a:t>Mutual Investment Company</a:t>
            </a:r>
            <a:endParaRPr kumimoji="1" lang="ja-JP" altLang="en-US" sz="2800" dirty="0">
              <a:latin typeface="Century" panose="020406040505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E8838C-2172-4D15-84CB-FDD7ADFA49E3}"/>
              </a:ext>
            </a:extLst>
          </p:cNvPr>
          <p:cNvSpPr txBox="1"/>
          <p:nvPr/>
        </p:nvSpPr>
        <p:spPr>
          <a:xfrm>
            <a:off x="1746351" y="2241593"/>
            <a:ext cx="264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C00000"/>
                </a:solidFill>
              </a:rPr>
              <a:t>当クリニック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7E7AC1-7404-46C0-98C7-4DFC1C335F3D}"/>
              </a:ext>
            </a:extLst>
          </p:cNvPr>
          <p:cNvSpPr txBox="1"/>
          <p:nvPr/>
        </p:nvSpPr>
        <p:spPr>
          <a:xfrm>
            <a:off x="7798772" y="2202031"/>
            <a:ext cx="328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2060"/>
                </a:solidFill>
              </a:rPr>
              <a:t>地域のみなさん</a:t>
            </a:r>
            <a:endParaRPr kumimoji="1" lang="ja-JP" alt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B64ED608-0783-44B6-A905-8B89645E369B}"/>
              </a:ext>
            </a:extLst>
          </p:cNvPr>
          <p:cNvSpPr/>
          <p:nvPr/>
        </p:nvSpPr>
        <p:spPr>
          <a:xfrm rot="16200000">
            <a:off x="5938253" y="2159452"/>
            <a:ext cx="315495" cy="194807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05CAA53-7FC1-465C-9ACE-B1A59E4AF7A7}"/>
              </a:ext>
            </a:extLst>
          </p:cNvPr>
          <p:cNvSpPr/>
          <p:nvPr/>
        </p:nvSpPr>
        <p:spPr>
          <a:xfrm>
            <a:off x="4772561" y="1555700"/>
            <a:ext cx="2646878" cy="1332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投資</a:t>
            </a:r>
            <a:endParaRPr lang="en-US" altLang="ja-JP" sz="3200" b="1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C00000"/>
                </a:solidFill>
              </a:rPr>
              <a:t>交流・全人的医療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14D30E2-E2A2-4090-9D85-D5A3DF468942}"/>
              </a:ext>
            </a:extLst>
          </p:cNvPr>
          <p:cNvSpPr txBox="1"/>
          <p:nvPr/>
        </p:nvSpPr>
        <p:spPr>
          <a:xfrm>
            <a:off x="2595648" y="3133487"/>
            <a:ext cx="677108" cy="29430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3200" b="1" dirty="0">
                <a:solidFill>
                  <a:srgbClr val="002060"/>
                </a:solidFill>
              </a:rPr>
              <a:t>多くの資本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43DE2AE-A226-40F7-A648-72A70922B979}"/>
              </a:ext>
            </a:extLst>
          </p:cNvPr>
          <p:cNvSpPr txBox="1"/>
          <p:nvPr/>
        </p:nvSpPr>
        <p:spPr>
          <a:xfrm>
            <a:off x="8882729" y="2984797"/>
            <a:ext cx="677108" cy="29430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3200" b="1" dirty="0">
                <a:solidFill>
                  <a:srgbClr val="C00000"/>
                </a:solidFill>
              </a:rPr>
              <a:t>多くの資本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F86BFC4-C69B-4861-9433-EC67C6283BE9}"/>
              </a:ext>
            </a:extLst>
          </p:cNvPr>
          <p:cNvSpPr txBox="1"/>
          <p:nvPr/>
        </p:nvSpPr>
        <p:spPr>
          <a:xfrm>
            <a:off x="4746895" y="3497884"/>
            <a:ext cx="314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長期・持続的</a:t>
            </a:r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id="{A4CBB8E6-4EBB-4FCF-B6FF-B3C905BBA94A}"/>
              </a:ext>
            </a:extLst>
          </p:cNvPr>
          <p:cNvSpPr/>
          <p:nvPr/>
        </p:nvSpPr>
        <p:spPr>
          <a:xfrm rot="5400000">
            <a:off x="5916841" y="3460866"/>
            <a:ext cx="315495" cy="199089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357390F-F798-43BD-80A8-BDC54F2D3831}"/>
              </a:ext>
            </a:extLst>
          </p:cNvPr>
          <p:cNvSpPr txBox="1"/>
          <p:nvPr/>
        </p:nvSpPr>
        <p:spPr>
          <a:xfrm>
            <a:off x="4882990" y="4868837"/>
            <a:ext cx="267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2060"/>
                </a:solidFill>
              </a:rPr>
              <a:t>交流・状況の</a:t>
            </a:r>
            <a:r>
              <a:rPr kumimoji="1" lang="ja-JP" altLang="en-US" sz="2400" b="1" dirty="0">
                <a:solidFill>
                  <a:srgbClr val="002060"/>
                </a:solidFill>
              </a:rPr>
              <a:t>開示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26C73F5-130B-460C-BFBA-0EBDA396C798}"/>
              </a:ext>
            </a:extLst>
          </p:cNvPr>
          <p:cNvSpPr/>
          <p:nvPr/>
        </p:nvSpPr>
        <p:spPr>
          <a:xfrm>
            <a:off x="5517084" y="5330502"/>
            <a:ext cx="1005403" cy="76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002060"/>
                </a:solidFill>
              </a:rPr>
              <a:t>投資</a:t>
            </a:r>
            <a:endParaRPr lang="en-US" altLang="ja-JP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03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05C7C7F-21A4-4B40-B3D1-062B5363A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AE36DD-EFAB-4079-B24D-0434914F6E39}"/>
              </a:ext>
            </a:extLst>
          </p:cNvPr>
          <p:cNvSpPr txBox="1"/>
          <p:nvPr/>
        </p:nvSpPr>
        <p:spPr>
          <a:xfrm>
            <a:off x="1281081" y="120869"/>
            <a:ext cx="10362716" cy="149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小さいころから兄妹、親子で通っていた女子中学生が</a:t>
            </a:r>
            <a:endParaRPr lang="en-US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線維筋痛症に</a:t>
            </a:r>
            <a:endParaRPr lang="en-US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669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4DED36-C920-4CE9-B779-23A4CC21B7A1}"/>
              </a:ext>
            </a:extLst>
          </p:cNvPr>
          <p:cNvSpPr txBox="1"/>
          <p:nvPr/>
        </p:nvSpPr>
        <p:spPr>
          <a:xfrm>
            <a:off x="8510121" y="466034"/>
            <a:ext cx="3320356" cy="6049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/>
              <a:t> </a:t>
            </a:r>
            <a:r>
              <a:rPr kumimoji="1" lang="ja-JP" altLang="en-US" sz="2000" b="1" u="sng" dirty="0"/>
              <a:t>身体状況</a:t>
            </a:r>
            <a:endParaRPr kumimoji="1" lang="en-US" altLang="ja-JP" sz="2000" b="1" u="sng" dirty="0"/>
          </a:p>
          <a:p>
            <a:pPr>
              <a:lnSpc>
                <a:spcPct val="150000"/>
              </a:lnSpc>
            </a:pPr>
            <a:r>
              <a:rPr kumimoji="1" lang="ja-JP" altLang="en-US" sz="2000" b="1" dirty="0"/>
              <a:t>　 小学校低学年のころから</a:t>
            </a:r>
            <a:endParaRPr kumimoji="1"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何度もけがをして治療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 </a:t>
            </a:r>
            <a:r>
              <a:rPr lang="ja-JP" altLang="en-US" sz="2000" b="1" u="sng" dirty="0"/>
              <a:t>心理的状況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安心感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気軽さ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 </a:t>
            </a:r>
            <a:r>
              <a:rPr lang="ja-JP" altLang="en-US" sz="2000" b="1" u="sng" dirty="0"/>
              <a:t>社会的状況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長兄がスポーツ外傷で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何度も治療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次兄が線維筋痛症で治療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近所で医師とよく会う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医師もスタッフも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 顔なじみ　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383C64B-B50B-4D4B-9F18-927CE62A05AB}"/>
              </a:ext>
            </a:extLst>
          </p:cNvPr>
          <p:cNvSpPr txBox="1"/>
          <p:nvPr/>
        </p:nvSpPr>
        <p:spPr>
          <a:xfrm>
            <a:off x="581840" y="603586"/>
            <a:ext cx="3399808" cy="60384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u="sng" dirty="0"/>
              <a:t>身体状況</a:t>
            </a:r>
            <a:endParaRPr kumimoji="1" lang="en-US" altLang="ja-JP" sz="2000" b="1" u="sng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以前より太っている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kumimoji="1" lang="ja-JP" altLang="en-US" sz="2000" b="1" u="sng" dirty="0"/>
              <a:t>心理的状況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kumimoji="1" lang="ja-JP" altLang="en-US" sz="2000" b="1" dirty="0"/>
              <a:t>　性格の把握</a:t>
            </a:r>
            <a:endParaRPr kumimoji="1"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u="sng" dirty="0"/>
              <a:t>社会的状況</a:t>
            </a:r>
            <a:endParaRPr lang="en-US" altLang="ja-JP" sz="2000" b="1" u="sng" dirty="0"/>
          </a:p>
          <a:p>
            <a:pPr>
              <a:lnSpc>
                <a:spcPct val="150000"/>
              </a:lnSpc>
            </a:pPr>
            <a:r>
              <a:rPr kumimoji="1" lang="ja-JP" altLang="en-US" sz="2000" b="1" dirty="0"/>
              <a:t>　数年来の面識</a:t>
            </a:r>
            <a:endParaRPr kumimoji="1"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数年来の母親の面識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母親は極度の貧血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kumimoji="1" lang="ja-JP" altLang="en-US" sz="2000" b="1" dirty="0"/>
              <a:t>　次兄も線維筋痛症</a:t>
            </a:r>
            <a:endParaRPr kumimoji="1"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　</a:t>
            </a:r>
            <a:r>
              <a:rPr kumimoji="1" lang="ja-JP" altLang="en-US" sz="2000" b="1" dirty="0"/>
              <a:t>起立性調節障害</a:t>
            </a:r>
            <a:endParaRPr kumimoji="1"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学校の所在</a:t>
            </a:r>
            <a:endParaRPr lang="en-US" altLang="ja-JP" sz="2000" b="1" dirty="0"/>
          </a:p>
          <a:p>
            <a:pPr>
              <a:lnSpc>
                <a:spcPct val="150000"/>
              </a:lnSpc>
            </a:pPr>
            <a:r>
              <a:rPr kumimoji="1" lang="ja-JP" altLang="en-US" sz="2000" b="1" dirty="0"/>
              <a:t>　同級生達との面識</a:t>
            </a:r>
            <a:endParaRPr kumimoji="1" lang="en-US" altLang="ja-JP" sz="2000" b="1" dirty="0"/>
          </a:p>
          <a:p>
            <a:pPr>
              <a:lnSpc>
                <a:spcPct val="150000"/>
              </a:lnSpc>
            </a:pPr>
            <a:r>
              <a:rPr lang="ja-JP" altLang="en-US" sz="2000" b="1" dirty="0"/>
              <a:t>　先生方との面識</a:t>
            </a:r>
            <a:endParaRPr kumimoji="1" lang="en-US" altLang="ja-JP" sz="20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900A688-6171-4C4A-8FFE-D0EA6F73DED7}"/>
              </a:ext>
            </a:extLst>
          </p:cNvPr>
          <p:cNvSpPr txBox="1"/>
          <p:nvPr/>
        </p:nvSpPr>
        <p:spPr>
          <a:xfrm>
            <a:off x="3592274" y="2264298"/>
            <a:ext cx="677108" cy="22655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2060"/>
                </a:solidFill>
              </a:rPr>
              <a:t>多くの資本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86A5572-17F9-4138-BCB7-C0C0671CF1BF}"/>
              </a:ext>
            </a:extLst>
          </p:cNvPr>
          <p:cNvSpPr txBox="1"/>
          <p:nvPr/>
        </p:nvSpPr>
        <p:spPr>
          <a:xfrm>
            <a:off x="7922620" y="2237853"/>
            <a:ext cx="677108" cy="2139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C00000"/>
                </a:solidFill>
              </a:rPr>
              <a:t>多くの資本</a:t>
            </a:r>
          </a:p>
        </p:txBody>
      </p:sp>
      <p:sp>
        <p:nvSpPr>
          <p:cNvPr id="32" name="矢印: 下 31">
            <a:extLst>
              <a:ext uri="{FF2B5EF4-FFF2-40B4-BE49-F238E27FC236}">
                <a16:creationId xmlns:a16="http://schemas.microsoft.com/office/drawing/2014/main" id="{3B423D88-204A-4913-AD0A-F3D1D36333AC}"/>
              </a:ext>
            </a:extLst>
          </p:cNvPr>
          <p:cNvSpPr/>
          <p:nvPr/>
        </p:nvSpPr>
        <p:spPr>
          <a:xfrm rot="16200000">
            <a:off x="6088137" y="1344853"/>
            <a:ext cx="315495" cy="166874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234F1FA-A54E-4B7E-9D35-8F22E4644D0B}"/>
              </a:ext>
            </a:extLst>
          </p:cNvPr>
          <p:cNvSpPr/>
          <p:nvPr/>
        </p:nvSpPr>
        <p:spPr>
          <a:xfrm>
            <a:off x="4772560" y="612179"/>
            <a:ext cx="2646878" cy="1332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投資</a:t>
            </a:r>
            <a:endParaRPr lang="en-US" altLang="ja-JP" sz="3200" b="1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C00000"/>
                </a:solidFill>
              </a:rPr>
              <a:t>交流・全人的医療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32E40E5-54D8-4D63-AC0B-9AC6E36E3334}"/>
              </a:ext>
            </a:extLst>
          </p:cNvPr>
          <p:cNvSpPr txBox="1"/>
          <p:nvPr/>
        </p:nvSpPr>
        <p:spPr>
          <a:xfrm>
            <a:off x="4052020" y="2645802"/>
            <a:ext cx="422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800" b="1" dirty="0"/>
              <a:t>治療</a:t>
            </a:r>
            <a:endParaRPr kumimoji="1" lang="en-US" altLang="ja-JP" sz="2800" b="1" dirty="0"/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/>
              <a:t>互いの資本の利用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B34426-49BB-4880-A11F-AF7D81C99E11}"/>
              </a:ext>
            </a:extLst>
          </p:cNvPr>
          <p:cNvSpPr txBox="1"/>
          <p:nvPr/>
        </p:nvSpPr>
        <p:spPr>
          <a:xfrm>
            <a:off x="1396798" y="215956"/>
            <a:ext cx="3061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実地医家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3F0DCF-5E49-4A47-A869-28D9080677E1}"/>
              </a:ext>
            </a:extLst>
          </p:cNvPr>
          <p:cNvSpPr txBox="1"/>
          <p:nvPr/>
        </p:nvSpPr>
        <p:spPr>
          <a:xfrm>
            <a:off x="9752057" y="21595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2060"/>
                </a:solidFill>
              </a:rPr>
              <a:t>患者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C8DD0C51-A395-49DE-AEA7-0875B927E8A6}"/>
              </a:ext>
            </a:extLst>
          </p:cNvPr>
          <p:cNvSpPr/>
          <p:nvPr/>
        </p:nvSpPr>
        <p:spPr>
          <a:xfrm rot="5400000">
            <a:off x="5985067" y="3668096"/>
            <a:ext cx="315495" cy="172354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4A5320-A761-4ACC-973D-28C7507A2DBB}"/>
              </a:ext>
            </a:extLst>
          </p:cNvPr>
          <p:cNvSpPr txBox="1"/>
          <p:nvPr/>
        </p:nvSpPr>
        <p:spPr>
          <a:xfrm>
            <a:off x="4805560" y="4867680"/>
            <a:ext cx="267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2060"/>
                </a:solidFill>
              </a:rPr>
              <a:t>交流・状況の</a:t>
            </a:r>
            <a:r>
              <a:rPr kumimoji="1" lang="ja-JP" altLang="en-US" sz="2400" b="1" dirty="0">
                <a:solidFill>
                  <a:srgbClr val="002060"/>
                </a:solidFill>
              </a:rPr>
              <a:t>開示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4B206A7-25FF-4BCD-8381-351EF3520B48}"/>
              </a:ext>
            </a:extLst>
          </p:cNvPr>
          <p:cNvSpPr/>
          <p:nvPr/>
        </p:nvSpPr>
        <p:spPr>
          <a:xfrm>
            <a:off x="5640114" y="5329345"/>
            <a:ext cx="1005403" cy="76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002060"/>
                </a:solidFill>
              </a:rPr>
              <a:t>投資</a:t>
            </a:r>
            <a:endParaRPr lang="en-US" altLang="ja-JP" sz="3200" b="1" dirty="0">
              <a:solidFill>
                <a:srgbClr val="00206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433790-8962-4665-B2F1-60BE32D4DF0E}"/>
              </a:ext>
            </a:extLst>
          </p:cNvPr>
          <p:cNvSpPr/>
          <p:nvPr/>
        </p:nvSpPr>
        <p:spPr>
          <a:xfrm>
            <a:off x="308344" y="466034"/>
            <a:ext cx="3673304" cy="62856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0E5D4F-B71E-46E2-867E-DD4CE465E665}"/>
              </a:ext>
            </a:extLst>
          </p:cNvPr>
          <p:cNvSpPr/>
          <p:nvPr/>
        </p:nvSpPr>
        <p:spPr>
          <a:xfrm>
            <a:off x="8281034" y="466034"/>
            <a:ext cx="3653238" cy="61903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084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ç¬ å°èµãã®ç»åæ¤ç´¢çµæ">
            <a:extLst>
              <a:ext uri="{FF2B5EF4-FFF2-40B4-BE49-F238E27FC236}">
                <a16:creationId xmlns:a16="http://schemas.microsoft.com/office/drawing/2014/main" id="{527DEAC4-BCD3-4C7D-B67E-4B0DDBD08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6" y="1417170"/>
            <a:ext cx="5855888" cy="43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ç¬ å°èµãã®ç»åæ¤ç´¢çµæ">
            <a:extLst>
              <a:ext uri="{FF2B5EF4-FFF2-40B4-BE49-F238E27FC236}">
                <a16:creationId xmlns:a16="http://schemas.microsoft.com/office/drawing/2014/main" id="{5FE81012-9CEF-4245-9BC0-6CCEECDD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78" y="1566862"/>
            <a:ext cx="4972101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832FD6-94D0-4B05-8CCD-742F0B9ECB42}"/>
              </a:ext>
            </a:extLst>
          </p:cNvPr>
          <p:cNvSpPr txBox="1"/>
          <p:nvPr/>
        </p:nvSpPr>
        <p:spPr>
          <a:xfrm>
            <a:off x="4326990" y="581708"/>
            <a:ext cx="467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相互投資カンパニー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399F30-B4BD-4B35-AAF2-F9EEC0EA5E19}"/>
              </a:ext>
            </a:extLst>
          </p:cNvPr>
          <p:cNvSpPr txBox="1"/>
          <p:nvPr/>
        </p:nvSpPr>
        <p:spPr>
          <a:xfrm>
            <a:off x="6351164" y="5803434"/>
            <a:ext cx="593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患者にはたくさん与える力がある</a:t>
            </a:r>
          </a:p>
        </p:txBody>
      </p:sp>
    </p:spTree>
    <p:extLst>
      <p:ext uri="{BB962C8B-B14F-4D97-AF65-F5344CB8AC3E}">
        <p14:creationId xmlns:p14="http://schemas.microsoft.com/office/powerpoint/2010/main" val="4030705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7DFC14-126D-4C87-9BAF-2A916F69E730}"/>
              </a:ext>
            </a:extLst>
          </p:cNvPr>
          <p:cNvSpPr txBox="1"/>
          <p:nvPr/>
        </p:nvSpPr>
        <p:spPr>
          <a:xfrm>
            <a:off x="3988623" y="357359"/>
            <a:ext cx="443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相互投資カンパニー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1E0EDC-9E45-452C-A45A-4E09DCA7A938}"/>
              </a:ext>
            </a:extLst>
          </p:cNvPr>
          <p:cNvSpPr txBox="1"/>
          <p:nvPr/>
        </p:nvSpPr>
        <p:spPr>
          <a:xfrm>
            <a:off x="3744543" y="1025270"/>
            <a:ext cx="581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entury" panose="02040604050505020304" pitchFamily="18" charset="0"/>
              </a:rPr>
              <a:t>Mutual Investment Company</a:t>
            </a:r>
            <a:endParaRPr kumimoji="1" lang="ja-JP" altLang="en-US" sz="2800" dirty="0">
              <a:latin typeface="Century" panose="020406040505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4A351A-14A8-4C08-AE3D-096E2DF16E1E}"/>
              </a:ext>
            </a:extLst>
          </p:cNvPr>
          <p:cNvSpPr txBox="1"/>
          <p:nvPr/>
        </p:nvSpPr>
        <p:spPr>
          <a:xfrm>
            <a:off x="1927679" y="1993169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C00000"/>
                </a:solidFill>
              </a:rPr>
              <a:t>実地医家</a:t>
            </a:r>
            <a:endParaRPr kumimoji="1" lang="ja-JP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4C237F-DC3B-416A-976E-C38C428D661E}"/>
              </a:ext>
            </a:extLst>
          </p:cNvPr>
          <p:cNvSpPr txBox="1"/>
          <p:nvPr/>
        </p:nvSpPr>
        <p:spPr>
          <a:xfrm>
            <a:off x="8756866" y="1993169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2060"/>
                </a:solidFill>
              </a:rPr>
              <a:t>患者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614657CD-873C-4982-B876-6278C6597D97}"/>
              </a:ext>
            </a:extLst>
          </p:cNvPr>
          <p:cNvSpPr/>
          <p:nvPr/>
        </p:nvSpPr>
        <p:spPr>
          <a:xfrm rot="5400000">
            <a:off x="5858781" y="4102549"/>
            <a:ext cx="315495" cy="2033718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9FD03F-562C-4048-A365-DACE45EA1AB2}"/>
              </a:ext>
            </a:extLst>
          </p:cNvPr>
          <p:cNvSpPr txBox="1"/>
          <p:nvPr/>
        </p:nvSpPr>
        <p:spPr>
          <a:xfrm>
            <a:off x="4685744" y="2800156"/>
            <a:ext cx="2892083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800" b="1" dirty="0"/>
              <a:t>人として</a:t>
            </a:r>
            <a:endParaRPr kumimoji="1" lang="en-US" altLang="ja-JP" sz="2800" b="1" dirty="0"/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/>
              <a:t>信頼・支持</a:t>
            </a:r>
            <a:endParaRPr kumimoji="1" lang="en-US" altLang="ja-JP" sz="2800" b="1" dirty="0"/>
          </a:p>
          <a:p>
            <a:pPr algn="ctr">
              <a:lnSpc>
                <a:spcPct val="150000"/>
              </a:lnSpc>
            </a:pPr>
            <a:r>
              <a:rPr lang="ja-JP" altLang="en-US" sz="2800" b="1" dirty="0"/>
              <a:t>おもいやり</a:t>
            </a:r>
            <a:endParaRPr kumimoji="1" lang="ja-JP" altLang="en-US" sz="2800" b="1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C01EE3-76DD-4772-8A2C-E8E40A5DFB66}"/>
              </a:ext>
            </a:extLst>
          </p:cNvPr>
          <p:cNvSpPr/>
          <p:nvPr/>
        </p:nvSpPr>
        <p:spPr>
          <a:xfrm>
            <a:off x="5593298" y="5124556"/>
            <a:ext cx="1005403" cy="76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002060"/>
                </a:solidFill>
              </a:rPr>
              <a:t>投資</a:t>
            </a:r>
            <a:endParaRPr lang="en-US" altLang="ja-JP" sz="3200" b="1" dirty="0">
              <a:solidFill>
                <a:srgbClr val="00206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89945C2-2713-468D-B8D7-A5E60C85E828}"/>
              </a:ext>
            </a:extLst>
          </p:cNvPr>
          <p:cNvSpPr txBox="1"/>
          <p:nvPr/>
        </p:nvSpPr>
        <p:spPr>
          <a:xfrm>
            <a:off x="2502562" y="2942181"/>
            <a:ext cx="677108" cy="29430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3200" b="1" dirty="0">
                <a:solidFill>
                  <a:srgbClr val="002060"/>
                </a:solidFill>
              </a:rPr>
              <a:t>多くの資本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C811400-C763-4031-99B6-0CBBBB864648}"/>
              </a:ext>
            </a:extLst>
          </p:cNvPr>
          <p:cNvSpPr txBox="1"/>
          <p:nvPr/>
        </p:nvSpPr>
        <p:spPr>
          <a:xfrm>
            <a:off x="8915827" y="2855583"/>
            <a:ext cx="677108" cy="29430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3200" b="1" dirty="0">
                <a:solidFill>
                  <a:srgbClr val="C00000"/>
                </a:solidFill>
              </a:rPr>
              <a:t>多くの資本</a:t>
            </a:r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id="{D891B777-15F3-4625-9CA6-4B08A0D8E873}"/>
              </a:ext>
            </a:extLst>
          </p:cNvPr>
          <p:cNvSpPr/>
          <p:nvPr/>
        </p:nvSpPr>
        <p:spPr>
          <a:xfrm rot="16200000">
            <a:off x="5974039" y="1620217"/>
            <a:ext cx="315495" cy="203372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0A3334-8461-4709-9522-C3D77D2BB019}"/>
              </a:ext>
            </a:extLst>
          </p:cNvPr>
          <p:cNvSpPr/>
          <p:nvPr/>
        </p:nvSpPr>
        <p:spPr>
          <a:xfrm>
            <a:off x="5593298" y="1727342"/>
            <a:ext cx="1005403" cy="76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投資</a:t>
            </a:r>
            <a:endParaRPr lang="en-US" altLang="ja-JP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7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5CDC086-4A09-467B-A024-F0EE97FAA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01" y="0"/>
            <a:ext cx="5168997" cy="68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EBB3C4E-5E09-46C6-9F0F-46F69FDED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2538" y="1500187"/>
            <a:ext cx="6857999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5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B6D150-7556-48DD-95C1-109896C5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BA414B-1F6E-4400-B809-6CC0CDCC540F}"/>
              </a:ext>
            </a:extLst>
          </p:cNvPr>
          <p:cNvSpPr txBox="1"/>
          <p:nvPr/>
        </p:nvSpPr>
        <p:spPr>
          <a:xfrm>
            <a:off x="3635960" y="2880220"/>
            <a:ext cx="7257372" cy="291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 dirty="0"/>
              <a:t>実地医療：</a:t>
            </a:r>
            <a:r>
              <a:rPr lang="en-US" altLang="ja-JP" sz="3200" b="1" dirty="0"/>
              <a:t> </a:t>
            </a:r>
            <a:r>
              <a:rPr lang="ja-JP" altLang="en-US" sz="3200" b="1" dirty="0"/>
              <a:t>全人的医療 </a:t>
            </a:r>
            <a:endParaRPr lang="en-US" altLang="ja-JP" sz="3200" b="1" dirty="0"/>
          </a:p>
          <a:p>
            <a:pPr>
              <a:lnSpc>
                <a:spcPct val="200000"/>
              </a:lnSpc>
            </a:pPr>
            <a:r>
              <a:rPr lang="ja-JP" altLang="en-US" sz="3200" b="1" dirty="0"/>
              <a:t>実地医家： 新たな誇りと使命</a:t>
            </a:r>
            <a:endParaRPr lang="en-US" altLang="ja-JP" sz="3200" b="1" dirty="0"/>
          </a:p>
          <a:p>
            <a:pPr>
              <a:lnSpc>
                <a:spcPct val="200000"/>
              </a:lnSpc>
            </a:pPr>
            <a:r>
              <a:rPr lang="ja-JP" altLang="en-US" sz="3200" b="1" dirty="0"/>
              <a:t>ロゴセラピーを生きる</a:t>
            </a:r>
            <a:endParaRPr lang="en-US" altLang="ja-JP" sz="32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C23937-8345-420C-887F-DBE26D509C15}"/>
              </a:ext>
            </a:extLst>
          </p:cNvPr>
          <p:cNvSpPr txBox="1"/>
          <p:nvPr/>
        </p:nvSpPr>
        <p:spPr>
          <a:xfrm>
            <a:off x="4603488" y="617214"/>
            <a:ext cx="48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バリント療法</a:t>
            </a:r>
          </a:p>
        </p:txBody>
      </p:sp>
    </p:spTree>
    <p:extLst>
      <p:ext uri="{BB962C8B-B14F-4D97-AF65-F5344CB8AC3E}">
        <p14:creationId xmlns:p14="http://schemas.microsoft.com/office/powerpoint/2010/main" val="1856912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4645338-9A9C-479C-9247-7A1DA6283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5" y="425186"/>
            <a:ext cx="10680226" cy="60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38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356411E-BA57-4833-852D-AD1952119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18" y="1"/>
            <a:ext cx="3857625" cy="68579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BBC58A-9653-4C53-9CA9-F2ADB6BFF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3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52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A92A10-DF63-4BB4-8E2E-30029AC93C66}"/>
              </a:ext>
            </a:extLst>
          </p:cNvPr>
          <p:cNvSpPr txBox="1"/>
          <p:nvPr/>
        </p:nvSpPr>
        <p:spPr>
          <a:xfrm>
            <a:off x="4791125" y="779911"/>
            <a:ext cx="361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患者との交流</a:t>
            </a:r>
            <a:endParaRPr lang="en-US" altLang="ja-JP" sz="36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A70361-CDE2-46BC-ADEF-847DB891C3B1}"/>
              </a:ext>
            </a:extLst>
          </p:cNvPr>
          <p:cNvSpPr txBox="1"/>
          <p:nvPr/>
        </p:nvSpPr>
        <p:spPr>
          <a:xfrm>
            <a:off x="2830419" y="3341794"/>
            <a:ext cx="7281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ロゴセラピーを生きさせてくれる</a:t>
            </a:r>
            <a:endParaRPr kumimoji="1"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1138719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2CE206-F28B-4DE5-877B-0417AE485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82" y="-13622"/>
            <a:ext cx="5155296" cy="687372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CAAA9E1-F82A-42A9-8C46-45EDC14A5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" y="3469757"/>
            <a:ext cx="4610986" cy="34582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F2D6356-3451-44CF-B0E0-99DA85605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731" y="0"/>
            <a:ext cx="2541182" cy="338824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F90EBC2-30EE-4D7F-9236-CED292E46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63" y="3388244"/>
            <a:ext cx="2571750" cy="3429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21B5C51-93C0-4486-B8C3-0076C8938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08" y="-13622"/>
            <a:ext cx="4654582" cy="34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30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DD5CD0-2627-4947-8ACF-94E9580CFC77}"/>
              </a:ext>
            </a:extLst>
          </p:cNvPr>
          <p:cNvSpPr txBox="1"/>
          <p:nvPr/>
        </p:nvSpPr>
        <p:spPr>
          <a:xfrm>
            <a:off x="5196508" y="491633"/>
            <a:ext cx="247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本日の内容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306895-9453-4A1D-88F2-60FF4592F88D}"/>
              </a:ext>
            </a:extLst>
          </p:cNvPr>
          <p:cNvSpPr txBox="1"/>
          <p:nvPr/>
        </p:nvSpPr>
        <p:spPr>
          <a:xfrm>
            <a:off x="2249662" y="2087366"/>
            <a:ext cx="9654914" cy="371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1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患者の病気：</a:t>
            </a:r>
            <a:r>
              <a:rPr lang="en-US" altLang="ja-JP" sz="3200" b="1" dirty="0"/>
              <a:t>〝</a:t>
            </a:r>
            <a:r>
              <a:rPr lang="ja-JP" altLang="en-US" sz="3200" b="1" dirty="0"/>
              <a:t> 自家製の病気</a:t>
            </a:r>
            <a:r>
              <a:rPr lang="en-US" altLang="ja-JP" sz="3200" b="1" dirty="0"/>
              <a:t> 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2</a:t>
            </a:r>
            <a:r>
              <a:rPr lang="ja-JP" altLang="en-US" sz="3200" b="1" dirty="0"/>
              <a:t>，　患者</a:t>
            </a:r>
            <a:r>
              <a:rPr lang="en-US" altLang="ja-JP" sz="3200" b="1" dirty="0"/>
              <a:t>-</a:t>
            </a:r>
            <a:r>
              <a:rPr lang="ja-JP" altLang="en-US" sz="3200" b="1" dirty="0"/>
              <a:t>医師 関係：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相互投資カンパニー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3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，　</a:t>
            </a:r>
            <a:r>
              <a:rPr lang="ja-JP" altLang="en-US" sz="3200" b="1" dirty="0">
                <a:solidFill>
                  <a:srgbClr val="C00000"/>
                </a:solidFill>
              </a:rPr>
              <a:t>患者の自己洞察：</a:t>
            </a:r>
            <a:r>
              <a:rPr lang="en-US" altLang="ja-JP" sz="3200" b="1" dirty="0">
                <a:solidFill>
                  <a:srgbClr val="C00000"/>
                </a:solidFill>
              </a:rPr>
              <a:t>〝 </a:t>
            </a:r>
            <a:r>
              <a:rPr lang="ja-JP" altLang="en-US" sz="3200" b="1" dirty="0">
                <a:solidFill>
                  <a:srgbClr val="C00000"/>
                </a:solidFill>
              </a:rPr>
              <a:t>患者による診察 </a:t>
            </a:r>
            <a:r>
              <a:rPr lang="en-US" altLang="ja-JP" sz="3200" b="1" dirty="0">
                <a:solidFill>
                  <a:srgbClr val="C00000"/>
                </a:solidFill>
              </a:rPr>
              <a:t>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4</a:t>
            </a:r>
            <a:r>
              <a:rPr lang="ja-JP" altLang="en-US" sz="3200" b="1" dirty="0"/>
              <a:t>，　患者力を引き出す </a:t>
            </a:r>
            <a:r>
              <a:rPr lang="en-US" altLang="ja-JP" sz="3200" b="1" dirty="0"/>
              <a:t>(</a:t>
            </a:r>
            <a:r>
              <a:rPr lang="en-US" altLang="ja-JP" sz="3200" b="1" dirty="0">
                <a:latin typeface="Century" panose="02040604050505020304" pitchFamily="18" charset="0"/>
              </a:rPr>
              <a:t>empowerment</a:t>
            </a:r>
            <a:r>
              <a:rPr lang="en-US" altLang="ja-JP" sz="3200" b="1" dirty="0"/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3200" b="1" dirty="0"/>
              <a:t>　　　　</a:t>
            </a:r>
            <a:r>
              <a:rPr kumimoji="1" lang="ja-JP" altLang="en-US" sz="3200" b="1" dirty="0"/>
              <a:t>　　　　　　　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122954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38A438-106F-4BCA-A36C-211A5FACDE31}"/>
              </a:ext>
            </a:extLst>
          </p:cNvPr>
          <p:cNvSpPr txBox="1"/>
          <p:nvPr/>
        </p:nvSpPr>
        <p:spPr>
          <a:xfrm>
            <a:off x="4492948" y="386149"/>
            <a:ext cx="375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患者による</a:t>
            </a:r>
            <a:r>
              <a:rPr lang="ja-JP" altLang="en-US" sz="3600" b="1" dirty="0"/>
              <a:t>診察</a:t>
            </a:r>
            <a:endParaRPr kumimoji="1" lang="ja-JP" altLang="en-US" sz="36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FF75E7-3220-4364-AA46-E8E9F06E85CA}"/>
              </a:ext>
            </a:extLst>
          </p:cNvPr>
          <p:cNvSpPr txBox="1"/>
          <p:nvPr/>
        </p:nvSpPr>
        <p:spPr>
          <a:xfrm>
            <a:off x="4143543" y="1032480"/>
            <a:ext cx="466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atin typeface="Century" panose="02040604050505020304" pitchFamily="18" charset="0"/>
              </a:rPr>
              <a:t>examination</a:t>
            </a:r>
            <a:r>
              <a:rPr lang="ja-JP" altLang="en-US" sz="2800" b="1" dirty="0">
                <a:latin typeface="Century" panose="02040604050505020304" pitchFamily="18" charset="0"/>
              </a:rPr>
              <a:t> </a:t>
            </a:r>
            <a:r>
              <a:rPr lang="en-US" altLang="ja-JP" sz="2800" b="1" dirty="0">
                <a:latin typeface="Century" panose="02040604050505020304" pitchFamily="18" charset="0"/>
              </a:rPr>
              <a:t>by</a:t>
            </a:r>
            <a:r>
              <a:rPr lang="ja-JP" altLang="en-US" sz="2800" b="1" dirty="0">
                <a:latin typeface="Century" panose="02040604050505020304" pitchFamily="18" charset="0"/>
              </a:rPr>
              <a:t> </a:t>
            </a:r>
            <a:r>
              <a:rPr lang="en-US" altLang="ja-JP" sz="2800" b="1" dirty="0">
                <a:latin typeface="Century" panose="02040604050505020304" pitchFamily="18" charset="0"/>
              </a:rPr>
              <a:t>patient</a:t>
            </a:r>
            <a:endParaRPr kumimoji="1" lang="ja-JP" altLang="en-US" sz="2800" b="1" dirty="0">
              <a:latin typeface="Century" panose="020406040505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835167-0140-469D-BB49-CB7838F41D10}"/>
              </a:ext>
            </a:extLst>
          </p:cNvPr>
          <p:cNvSpPr txBox="1"/>
          <p:nvPr/>
        </p:nvSpPr>
        <p:spPr>
          <a:xfrm>
            <a:off x="4720043" y="2463896"/>
            <a:ext cx="4662988" cy="193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 dirty="0"/>
              <a:t>医師による診察</a:t>
            </a:r>
            <a:endParaRPr lang="en-US" altLang="ja-JP" sz="3200" b="1" dirty="0"/>
          </a:p>
          <a:p>
            <a:pPr>
              <a:lnSpc>
                <a:spcPct val="200000"/>
              </a:lnSpc>
            </a:pPr>
            <a:r>
              <a:rPr lang="ja-JP" altLang="en-US" sz="3200" b="1" dirty="0"/>
              <a:t>患者による診察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70216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FEB211-84BE-4662-8970-DC0044F11F74}"/>
              </a:ext>
            </a:extLst>
          </p:cNvPr>
          <p:cNvSpPr txBox="1"/>
          <p:nvPr/>
        </p:nvSpPr>
        <p:spPr>
          <a:xfrm>
            <a:off x="1446028" y="1401186"/>
            <a:ext cx="9877646" cy="471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2800" b="1" dirty="0">
                <a:latin typeface="Century" panose="02040604050505020304" pitchFamily="18" charset="0"/>
              </a:rPr>
              <a:t>患者による診察</a:t>
            </a:r>
            <a:endParaRPr lang="en-US" altLang="ja-JP" sz="2800" b="1" dirty="0">
              <a:latin typeface="Century" panose="020406040505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ja-JP" sz="2800" b="1" dirty="0">
                <a:latin typeface="Century" panose="02040604050505020304" pitchFamily="18" charset="0"/>
              </a:rPr>
              <a:t>c</a:t>
            </a:r>
            <a:r>
              <a:rPr kumimoji="1" lang="en-US" altLang="ja-JP" sz="2800" b="1" dirty="0">
                <a:latin typeface="Century" panose="02040604050505020304" pitchFamily="18" charset="0"/>
              </a:rPr>
              <a:t>omprehensibility</a:t>
            </a:r>
            <a:r>
              <a:rPr kumimoji="1" lang="ja-JP" altLang="en-US" sz="2800" b="1" dirty="0">
                <a:latin typeface="Century" panose="02040604050505020304" pitchFamily="18" charset="0"/>
              </a:rPr>
              <a:t>（理解可能性、</a:t>
            </a:r>
            <a:r>
              <a:rPr kumimoji="1" lang="ja-JP" altLang="en-US" sz="2800" b="1" dirty="0">
                <a:solidFill>
                  <a:srgbClr val="C00000"/>
                </a:solidFill>
                <a:latin typeface="Century" panose="02040604050505020304" pitchFamily="18" charset="0"/>
              </a:rPr>
              <a:t>分かる</a:t>
            </a:r>
            <a:r>
              <a:rPr kumimoji="1" lang="ja-JP" altLang="en-US" sz="2800" b="1" dirty="0">
                <a:latin typeface="Century" panose="02040604050505020304" pitchFamily="18" charset="0"/>
              </a:rPr>
              <a:t>）</a:t>
            </a:r>
            <a:endParaRPr kumimoji="1" lang="en-US" altLang="ja-JP" sz="2800" b="1" dirty="0">
              <a:latin typeface="Century" panose="02040604050505020304" pitchFamily="18" charset="0"/>
            </a:endParaRPr>
          </a:p>
          <a:p>
            <a:pPr algn="ctr">
              <a:lnSpc>
                <a:spcPct val="200000"/>
              </a:lnSpc>
            </a:pPr>
            <a:endParaRPr lang="en-US" altLang="ja-JP" sz="1400" b="1" dirty="0">
              <a:latin typeface="Century" panose="020406040505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800" b="1" dirty="0">
                <a:latin typeface="Century" panose="02040604050505020304" pitchFamily="18" charset="0"/>
              </a:rPr>
              <a:t>患者による治療</a:t>
            </a:r>
            <a:endParaRPr lang="en-US" altLang="ja-JP" sz="2800" b="1" dirty="0">
              <a:latin typeface="Century" panose="020406040505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ja-JP" sz="2800" b="1" dirty="0">
                <a:latin typeface="Century" panose="02040604050505020304" pitchFamily="18" charset="0"/>
              </a:rPr>
              <a:t>m</a:t>
            </a:r>
            <a:r>
              <a:rPr kumimoji="1" lang="en-US" altLang="ja-JP" sz="2800" b="1" dirty="0">
                <a:latin typeface="Century" panose="02040604050505020304" pitchFamily="18" charset="0"/>
              </a:rPr>
              <a:t>anageability</a:t>
            </a:r>
            <a:r>
              <a:rPr kumimoji="1" lang="ja-JP" altLang="en-US" sz="2800" b="1" dirty="0">
                <a:latin typeface="Century" panose="02040604050505020304" pitchFamily="18" charset="0"/>
              </a:rPr>
              <a:t>（管理可能性、</a:t>
            </a:r>
            <a:r>
              <a:rPr kumimoji="1" lang="ja-JP" altLang="en-US" sz="2800" b="1" dirty="0">
                <a:solidFill>
                  <a:srgbClr val="C00000"/>
                </a:solidFill>
                <a:latin typeface="Century" panose="02040604050505020304" pitchFamily="18" charset="0"/>
              </a:rPr>
              <a:t>できる</a:t>
            </a:r>
            <a:r>
              <a:rPr kumimoji="1" lang="ja-JP" altLang="en-US" sz="2800" b="1" dirty="0">
                <a:latin typeface="Century" panose="02040604050505020304" pitchFamily="18" charset="0"/>
              </a:rPr>
              <a:t>）</a:t>
            </a:r>
            <a:endParaRPr lang="en-US" altLang="ja-JP" sz="2800" b="1" dirty="0">
              <a:latin typeface="Century" panose="020406040505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ja-JP" sz="2800" b="1" dirty="0">
                <a:latin typeface="Century" panose="02040604050505020304" pitchFamily="18" charset="0"/>
              </a:rPr>
              <a:t>m</a:t>
            </a:r>
            <a:r>
              <a:rPr kumimoji="1" lang="en-US" altLang="ja-JP" sz="2800" b="1" dirty="0">
                <a:latin typeface="Century" panose="02040604050505020304" pitchFamily="18" charset="0"/>
              </a:rPr>
              <a:t>eaningfulness</a:t>
            </a:r>
            <a:r>
              <a:rPr kumimoji="1" lang="ja-JP" altLang="en-US" sz="2800" b="1" dirty="0">
                <a:latin typeface="Century" panose="02040604050505020304" pitchFamily="18" charset="0"/>
              </a:rPr>
              <a:t>（有意味性、</a:t>
            </a:r>
            <a:r>
              <a:rPr kumimoji="1" lang="ja-JP" altLang="en-US" sz="2800" b="1" dirty="0">
                <a:solidFill>
                  <a:srgbClr val="C00000"/>
                </a:solidFill>
                <a:latin typeface="Century" panose="02040604050505020304" pitchFamily="18" charset="0"/>
              </a:rPr>
              <a:t>意味がある</a:t>
            </a:r>
            <a:r>
              <a:rPr kumimoji="1" lang="ja-JP" altLang="en-US" sz="2800" b="1" dirty="0">
                <a:latin typeface="Century" panose="02040604050505020304" pitchFamily="18" charset="0"/>
              </a:rPr>
              <a:t>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74950E-1734-424E-B007-659177425381}"/>
              </a:ext>
            </a:extLst>
          </p:cNvPr>
          <p:cNvSpPr txBox="1"/>
          <p:nvPr/>
        </p:nvSpPr>
        <p:spPr>
          <a:xfrm>
            <a:off x="3125973" y="563526"/>
            <a:ext cx="651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latin typeface="Century" panose="02040604050505020304" pitchFamily="18" charset="0"/>
              </a:rPr>
              <a:t>SOC</a:t>
            </a:r>
            <a:r>
              <a:rPr lang="en-US" altLang="ja-JP" sz="3600" b="1" dirty="0"/>
              <a:t> </a:t>
            </a:r>
            <a:r>
              <a:rPr lang="ja-JP" altLang="en-US" sz="3600" b="1" dirty="0"/>
              <a:t>：人生への取り組み姿勢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68586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8307AA-D438-49F2-9B54-D716EB0C5943}"/>
              </a:ext>
            </a:extLst>
          </p:cNvPr>
          <p:cNvSpPr txBox="1"/>
          <p:nvPr/>
        </p:nvSpPr>
        <p:spPr>
          <a:xfrm>
            <a:off x="1669774" y="2206487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	</a:t>
            </a:r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3E3759-749B-4328-8E28-AB78EE8EA376}"/>
              </a:ext>
            </a:extLst>
          </p:cNvPr>
          <p:cNvSpPr txBox="1"/>
          <p:nvPr/>
        </p:nvSpPr>
        <p:spPr>
          <a:xfrm>
            <a:off x="1582709" y="1510286"/>
            <a:ext cx="9719701" cy="354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分かる</a:t>
            </a:r>
            <a:endParaRPr lang="en-US" altLang="ja-JP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altLang="ja-JP" sz="2800" b="1" dirty="0"/>
              <a:t>〝 </a:t>
            </a:r>
            <a:r>
              <a:rPr lang="ja-JP" altLang="en-US" sz="2800" b="1" dirty="0"/>
              <a:t>医家製の病気 </a:t>
            </a:r>
            <a:r>
              <a:rPr lang="en-US" altLang="ja-JP" sz="2800" b="1" dirty="0"/>
              <a:t>〟</a:t>
            </a:r>
            <a:r>
              <a:rPr lang="ja-JP" altLang="en-US" sz="2800" b="1" dirty="0"/>
              <a:t>と</a:t>
            </a:r>
            <a:r>
              <a:rPr lang="en-US" altLang="ja-JP" sz="2800" b="1" dirty="0"/>
              <a:t>〝 </a:t>
            </a:r>
            <a:r>
              <a:rPr lang="ja-JP" altLang="en-US" sz="2800" b="1" dirty="0"/>
              <a:t>自家製の病気 </a:t>
            </a:r>
            <a:r>
              <a:rPr lang="en-US" altLang="ja-JP" sz="2800" b="1" dirty="0"/>
              <a:t>〟</a:t>
            </a:r>
            <a:r>
              <a:rPr lang="ja-JP" altLang="en-US" sz="2800" b="1" dirty="0"/>
              <a:t>の理解</a:t>
            </a:r>
            <a:endParaRPr lang="en-US" altLang="ja-JP" sz="2800" b="1" dirty="0"/>
          </a:p>
          <a:p>
            <a:pPr algn="ctr">
              <a:lnSpc>
                <a:spcPct val="200000"/>
              </a:lnSpc>
            </a:pPr>
            <a:r>
              <a:rPr lang="ja-JP" altLang="en-US" sz="2800" b="1" dirty="0"/>
              <a:t>身体・心理・社会・実存的問題の理解</a:t>
            </a:r>
            <a:endParaRPr lang="en-US" altLang="ja-JP" sz="2800" b="1" dirty="0"/>
          </a:p>
          <a:p>
            <a:pPr algn="ctr">
              <a:lnSpc>
                <a:spcPct val="200000"/>
              </a:lnSpc>
            </a:pPr>
            <a:r>
              <a:rPr lang="ja-JP" altLang="en-US" sz="2800" b="1" dirty="0"/>
              <a:t>創造価値、体験価値、態度価値の理解</a:t>
            </a:r>
            <a:endParaRPr lang="en-US" altLang="ja-JP" sz="2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AF276C3-4A31-4C29-A80B-D3DD9A9CF5DA}"/>
              </a:ext>
            </a:extLst>
          </p:cNvPr>
          <p:cNvSpPr txBox="1"/>
          <p:nvPr/>
        </p:nvSpPr>
        <p:spPr>
          <a:xfrm>
            <a:off x="4784650" y="589852"/>
            <a:ext cx="415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患者による診察</a:t>
            </a:r>
          </a:p>
        </p:txBody>
      </p:sp>
    </p:spTree>
    <p:extLst>
      <p:ext uri="{BB962C8B-B14F-4D97-AF65-F5344CB8AC3E}">
        <p14:creationId xmlns:p14="http://schemas.microsoft.com/office/powerpoint/2010/main" val="2072832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026A7E-7EF6-4600-B747-B0B62376E88F}"/>
              </a:ext>
            </a:extLst>
          </p:cNvPr>
          <p:cNvSpPr txBox="1"/>
          <p:nvPr/>
        </p:nvSpPr>
        <p:spPr>
          <a:xfrm>
            <a:off x="1413400" y="2206487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	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B88D8F-C7EA-446E-8D02-EDC29526DCC8}"/>
              </a:ext>
            </a:extLst>
          </p:cNvPr>
          <p:cNvSpPr txBox="1"/>
          <p:nvPr/>
        </p:nvSpPr>
        <p:spPr>
          <a:xfrm>
            <a:off x="1413400" y="1004761"/>
            <a:ext cx="9591261" cy="539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ja-JP" altLang="en-US" sz="3200" b="1" dirty="0">
                <a:solidFill>
                  <a:srgbClr val="C00000"/>
                </a:solidFill>
              </a:rPr>
              <a:t>できる</a:t>
            </a:r>
            <a:endParaRPr lang="en-US" altLang="ja-JP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en-US" altLang="ja-JP" sz="2800" b="1" dirty="0"/>
              <a:t>〝 2</a:t>
            </a:r>
            <a:r>
              <a:rPr kumimoji="1" lang="ja-JP" altLang="en-US" sz="2800" b="1" dirty="0"/>
              <a:t>つの病気 </a:t>
            </a:r>
            <a:r>
              <a:rPr kumimoji="1" lang="en-US" altLang="ja-JP" sz="2800" b="1" dirty="0"/>
              <a:t>〟</a:t>
            </a:r>
            <a:r>
              <a:rPr kumimoji="1" lang="ja-JP" altLang="en-US" sz="2800" b="1" dirty="0"/>
              <a:t>の専門家を使い分ける</a:t>
            </a:r>
            <a:endParaRPr kumimoji="1" lang="en-US" altLang="ja-JP" sz="2800" b="1" dirty="0"/>
          </a:p>
          <a:p>
            <a:pPr algn="ctr">
              <a:lnSpc>
                <a:spcPct val="200000"/>
              </a:lnSpc>
            </a:pPr>
            <a:r>
              <a:rPr lang="en-US" altLang="ja-JP" sz="2800" b="1" dirty="0"/>
              <a:t>〝 </a:t>
            </a:r>
            <a:r>
              <a:rPr lang="ja-JP" altLang="en-US" sz="2800" b="1" dirty="0"/>
              <a:t>相互投資会社 </a:t>
            </a:r>
            <a:r>
              <a:rPr lang="en-US" altLang="ja-JP" sz="2800" b="1" dirty="0"/>
              <a:t>〟</a:t>
            </a:r>
            <a:r>
              <a:rPr lang="ja-JP" altLang="en-US" sz="2800" b="1" dirty="0"/>
              <a:t>に投資する</a:t>
            </a:r>
            <a:endParaRPr lang="en-US" altLang="ja-JP" sz="2800" b="1" dirty="0"/>
          </a:p>
          <a:p>
            <a:pPr algn="ctr">
              <a:lnSpc>
                <a:spcPct val="200000"/>
              </a:lnSpc>
            </a:pPr>
            <a:r>
              <a:rPr lang="ja-JP" altLang="en-US" sz="2800" b="1" dirty="0"/>
              <a:t>健康</a:t>
            </a:r>
            <a:r>
              <a:rPr kumimoji="1" lang="ja-JP" altLang="en-US" sz="2800" b="1" dirty="0"/>
              <a:t>知識を増やし、自分自身で解決する</a:t>
            </a:r>
            <a:endParaRPr kumimoji="1" lang="en-US" altLang="ja-JP" sz="800" b="1" dirty="0"/>
          </a:p>
          <a:p>
            <a:pPr algn="ctr">
              <a:lnSpc>
                <a:spcPct val="20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意味がある</a:t>
            </a:r>
            <a:endParaRPr lang="en-US" altLang="ja-JP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ja-JP" altLang="en-US" sz="2800" b="1" dirty="0"/>
              <a:t>創造価値、体験価値、態度価値を実践</a:t>
            </a:r>
            <a:endParaRPr kumimoji="1" lang="ja-JP" altLang="en-US" sz="28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D7FF17-01ED-4DB2-BFAB-8E965C0D9AE0}"/>
              </a:ext>
            </a:extLst>
          </p:cNvPr>
          <p:cNvSpPr txBox="1"/>
          <p:nvPr/>
        </p:nvSpPr>
        <p:spPr>
          <a:xfrm>
            <a:off x="4517643" y="447439"/>
            <a:ext cx="415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患者による治療</a:t>
            </a:r>
          </a:p>
        </p:txBody>
      </p:sp>
    </p:spTree>
    <p:extLst>
      <p:ext uri="{BB962C8B-B14F-4D97-AF65-F5344CB8AC3E}">
        <p14:creationId xmlns:p14="http://schemas.microsoft.com/office/powerpoint/2010/main" val="134156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960D15-7932-4E4A-8AF5-F43C6124770A}"/>
              </a:ext>
            </a:extLst>
          </p:cNvPr>
          <p:cNvSpPr txBox="1"/>
          <p:nvPr/>
        </p:nvSpPr>
        <p:spPr>
          <a:xfrm>
            <a:off x="1331659" y="2862470"/>
            <a:ext cx="996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総合病院の糖尿病専門医の態度が気に入らない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493B35-D1EE-40F2-8DDA-69CE5896EA77}"/>
              </a:ext>
            </a:extLst>
          </p:cNvPr>
          <p:cNvSpPr txBox="1"/>
          <p:nvPr/>
        </p:nvSpPr>
        <p:spPr>
          <a:xfrm>
            <a:off x="5821019" y="4430771"/>
            <a:ext cx="5946912" cy="196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b="1" dirty="0"/>
              <a:t>目的交差状態 </a:t>
            </a:r>
            <a:r>
              <a:rPr lang="en-US" altLang="ja-JP" sz="2800" b="1" dirty="0"/>
              <a:t>(</a:t>
            </a:r>
            <a:r>
              <a:rPr lang="en-US" altLang="ja-JP" sz="2800" b="1" dirty="0">
                <a:latin typeface="Century" panose="02040604050505020304" pitchFamily="18" charset="0"/>
              </a:rPr>
              <a:t>at cross-purpose</a:t>
            </a:r>
            <a:r>
              <a:rPr lang="en-US" altLang="ja-JP" sz="2800" b="1" dirty="0"/>
              <a:t>)</a:t>
            </a:r>
            <a:endParaRPr lang="ja-JP" altLang="en-US" sz="2800" b="1" dirty="0"/>
          </a:p>
          <a:p>
            <a:pPr>
              <a:lnSpc>
                <a:spcPct val="150000"/>
              </a:lnSpc>
            </a:pPr>
            <a:r>
              <a:rPr lang="ja-JP" altLang="en-US" sz="2800" b="1" dirty="0"/>
              <a:t>わかる</a:t>
            </a:r>
            <a:r>
              <a:rPr kumimoji="1" lang="ja-JP" altLang="en-US" sz="2800" b="1" dirty="0"/>
              <a:t>（</a:t>
            </a:r>
            <a:r>
              <a:rPr kumimoji="1" lang="en-US" altLang="ja-JP" sz="2800" b="1" dirty="0" err="1">
                <a:latin typeface="Century" panose="02040604050505020304" pitchFamily="18" charset="0"/>
              </a:rPr>
              <a:t>comrehensibility</a:t>
            </a:r>
            <a:r>
              <a:rPr kumimoji="1" lang="ja-JP" altLang="en-US" sz="2800" b="1" dirty="0"/>
              <a:t>）</a:t>
            </a:r>
            <a:r>
              <a:rPr lang="ja-JP" altLang="en-US" sz="2800" b="1" dirty="0"/>
              <a:t>の欠如</a:t>
            </a:r>
            <a:endParaRPr lang="en-US" altLang="ja-JP" sz="2800" b="1" dirty="0"/>
          </a:p>
          <a:p>
            <a:pPr>
              <a:lnSpc>
                <a:spcPct val="150000"/>
              </a:lnSpc>
            </a:pPr>
            <a:r>
              <a:rPr lang="ja-JP" altLang="en-US" sz="2800" b="1" dirty="0"/>
              <a:t>できる（</a:t>
            </a:r>
            <a:r>
              <a:rPr lang="en-US" altLang="ja-JP" sz="2800" b="1" dirty="0">
                <a:latin typeface="Century" panose="02040604050505020304" pitchFamily="18" charset="0"/>
              </a:rPr>
              <a:t>manageability</a:t>
            </a:r>
            <a:r>
              <a:rPr lang="ja-JP" altLang="en-US" sz="2800" b="1" dirty="0"/>
              <a:t>）の欠如</a:t>
            </a:r>
            <a:endParaRPr lang="en-US" altLang="ja-JP" sz="2800" b="1" dirty="0"/>
          </a:p>
        </p:txBody>
      </p:sp>
    </p:spTree>
    <p:extLst>
      <p:ext uri="{BB962C8B-B14F-4D97-AF65-F5344CB8AC3E}">
        <p14:creationId xmlns:p14="http://schemas.microsoft.com/office/powerpoint/2010/main" val="53952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698BD6-0EBF-4E68-BA68-969CB5C7D031}"/>
              </a:ext>
            </a:extLst>
          </p:cNvPr>
          <p:cNvSpPr txBox="1"/>
          <p:nvPr/>
        </p:nvSpPr>
        <p:spPr>
          <a:xfrm>
            <a:off x="3711312" y="523907"/>
            <a:ext cx="528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/>
              <a:t>〝</a:t>
            </a:r>
            <a:r>
              <a:rPr kumimoji="1" lang="ja-JP" altLang="en-US" sz="3600" b="1" dirty="0"/>
              <a:t> </a:t>
            </a:r>
            <a:r>
              <a:rPr lang="ja-JP" altLang="en-US" sz="3600" b="1" dirty="0"/>
              <a:t>全人的医療 </a:t>
            </a:r>
            <a:r>
              <a:rPr lang="en-US" altLang="ja-JP" sz="3600" b="1" dirty="0"/>
              <a:t>〟</a:t>
            </a:r>
            <a:r>
              <a:rPr lang="ja-JP" altLang="en-US" sz="3600" b="1" dirty="0"/>
              <a:t>の目的</a:t>
            </a:r>
            <a:endParaRPr kumimoji="1" lang="ja-JP" altLang="en-US" sz="36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02FD41-8FF2-47CE-AAD7-198A71A3C726}"/>
              </a:ext>
            </a:extLst>
          </p:cNvPr>
          <p:cNvSpPr txBox="1"/>
          <p:nvPr/>
        </p:nvSpPr>
        <p:spPr>
          <a:xfrm>
            <a:off x="3562456" y="1194992"/>
            <a:ext cx="5287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atin typeface="Century" panose="02040604050505020304" pitchFamily="18" charset="0"/>
              </a:rPr>
              <a:t>w</a:t>
            </a:r>
            <a:r>
              <a:rPr kumimoji="1" lang="en-US" altLang="ja-JP" sz="2800" b="1" dirty="0">
                <a:latin typeface="Century" panose="02040604050505020304" pitchFamily="18" charset="0"/>
              </a:rPr>
              <a:t>hole-person medicine</a:t>
            </a:r>
            <a:endParaRPr kumimoji="1" lang="ja-JP" altLang="en-US" sz="2800" b="1" dirty="0">
              <a:latin typeface="Century" panose="020406040505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086991-30AE-4DCE-885F-848C6ABD881E}"/>
              </a:ext>
            </a:extLst>
          </p:cNvPr>
          <p:cNvSpPr txBox="1"/>
          <p:nvPr/>
        </p:nvSpPr>
        <p:spPr>
          <a:xfrm>
            <a:off x="2318590" y="2544553"/>
            <a:ext cx="8983820" cy="193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 dirty="0"/>
              <a:t>患者の</a:t>
            </a:r>
            <a:r>
              <a:rPr lang="ja-JP" altLang="en-US" sz="3200" b="1" dirty="0">
                <a:solidFill>
                  <a:srgbClr val="C00000"/>
                </a:solidFill>
              </a:rPr>
              <a:t>自己理解</a:t>
            </a:r>
            <a:r>
              <a:rPr lang="ja-JP" altLang="en-US" sz="3200" b="1" dirty="0"/>
              <a:t>を援助し、</a:t>
            </a:r>
            <a:endParaRPr lang="en-US" altLang="ja-JP" sz="3200" b="1" dirty="0"/>
          </a:p>
          <a:p>
            <a:pPr>
              <a:lnSpc>
                <a:spcPct val="200000"/>
              </a:lnSpc>
            </a:pPr>
            <a:r>
              <a:rPr kumimoji="1" lang="ja-JP" altLang="en-US" sz="3200" b="1" dirty="0"/>
              <a:t>患者自身</a:t>
            </a:r>
            <a:r>
              <a:rPr lang="ja-JP" altLang="en-US" sz="3200" b="1" dirty="0"/>
              <a:t>に、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問題の解決方法</a:t>
            </a:r>
            <a:r>
              <a:rPr kumimoji="1" lang="ja-JP" altLang="en-US" sz="3200" b="1" dirty="0"/>
              <a:t>を見いださせる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300652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3524B7-5379-4A51-B67F-C660D9893AA8}"/>
              </a:ext>
            </a:extLst>
          </p:cNvPr>
          <p:cNvSpPr txBox="1"/>
          <p:nvPr/>
        </p:nvSpPr>
        <p:spPr>
          <a:xfrm>
            <a:off x="3807005" y="885414"/>
            <a:ext cx="528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/>
              <a:t>〝</a:t>
            </a:r>
            <a:r>
              <a:rPr kumimoji="1" lang="ja-JP" altLang="en-US" sz="3600" b="1" dirty="0"/>
              <a:t> </a:t>
            </a:r>
            <a:r>
              <a:rPr lang="ja-JP" altLang="en-US" sz="3600" b="1" dirty="0"/>
              <a:t>全人的医療 </a:t>
            </a:r>
            <a:r>
              <a:rPr lang="en-US" altLang="ja-JP" sz="3600" b="1" dirty="0"/>
              <a:t>〟</a:t>
            </a:r>
            <a:r>
              <a:rPr lang="ja-JP" altLang="en-US" sz="3600" b="1" dirty="0"/>
              <a:t>の目的</a:t>
            </a:r>
            <a:endParaRPr kumimoji="1" lang="ja-JP" altLang="en-US" sz="3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D0332E-6FB9-45B8-B8DC-8359F0ED8280}"/>
              </a:ext>
            </a:extLst>
          </p:cNvPr>
          <p:cNvSpPr txBox="1"/>
          <p:nvPr/>
        </p:nvSpPr>
        <p:spPr>
          <a:xfrm>
            <a:off x="2318590" y="2544553"/>
            <a:ext cx="8983820" cy="193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3200" b="1" dirty="0"/>
              <a:t>患者の</a:t>
            </a:r>
            <a:r>
              <a:rPr lang="ja-JP" altLang="en-US" sz="3200" b="1" dirty="0">
                <a:solidFill>
                  <a:srgbClr val="C00000"/>
                </a:solidFill>
              </a:rPr>
              <a:t>自己理解</a:t>
            </a:r>
            <a:r>
              <a:rPr lang="ja-JP" altLang="en-US" sz="3200" b="1" dirty="0"/>
              <a:t>を援助</a:t>
            </a:r>
            <a:endParaRPr lang="en-US" altLang="ja-JP" sz="3200" b="1" dirty="0"/>
          </a:p>
          <a:p>
            <a:pPr>
              <a:lnSpc>
                <a:spcPct val="200000"/>
              </a:lnSpc>
            </a:pPr>
            <a:r>
              <a:rPr kumimoji="1" lang="ja-JP" altLang="en-US" sz="3200" b="1" dirty="0"/>
              <a:t>患者自身</a:t>
            </a:r>
            <a:r>
              <a:rPr lang="ja-JP" altLang="en-US" sz="3200" b="1" dirty="0"/>
              <a:t>に、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問題の解決方法</a:t>
            </a:r>
            <a:r>
              <a:rPr kumimoji="1" lang="ja-JP" altLang="en-US" sz="3200" b="1" dirty="0"/>
              <a:t>を見いださせる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797421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95AAB8-58CD-4AD2-955B-DE6691A943F6}"/>
              </a:ext>
            </a:extLst>
          </p:cNvPr>
          <p:cNvSpPr txBox="1"/>
          <p:nvPr/>
        </p:nvSpPr>
        <p:spPr>
          <a:xfrm>
            <a:off x="4933044" y="2505146"/>
            <a:ext cx="3227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ピアサポート</a:t>
            </a:r>
            <a:endParaRPr lang="en-US" altLang="ja-JP" sz="3600" b="1" dirty="0"/>
          </a:p>
          <a:p>
            <a:endParaRPr lang="en-US" altLang="ja-JP" sz="3600" b="1" dirty="0"/>
          </a:p>
          <a:p>
            <a:r>
              <a:rPr lang="ja-JP" altLang="en-US" sz="3600" b="1" dirty="0"/>
              <a:t>学び</a:t>
            </a:r>
            <a:endParaRPr lang="en-US" altLang="ja-JP" sz="3600" b="1" dirty="0"/>
          </a:p>
          <a:p>
            <a:endParaRPr lang="en-US" altLang="ja-JP" sz="3600" b="1" dirty="0"/>
          </a:p>
          <a:p>
            <a:r>
              <a:rPr lang="ja-JP" altLang="en-US" sz="3600" b="1" dirty="0"/>
              <a:t>くつろぎ</a:t>
            </a:r>
            <a:endParaRPr kumimoji="1" lang="en-US" altLang="ja-JP" sz="36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BA3CFB-D8DF-4CEA-B96E-ABC51849E998}"/>
              </a:ext>
            </a:extLst>
          </p:cNvPr>
          <p:cNvSpPr txBox="1"/>
          <p:nvPr/>
        </p:nvSpPr>
        <p:spPr>
          <a:xfrm>
            <a:off x="5438784" y="706834"/>
            <a:ext cx="221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待合室</a:t>
            </a:r>
          </a:p>
        </p:txBody>
      </p:sp>
    </p:spTree>
    <p:extLst>
      <p:ext uri="{BB962C8B-B14F-4D97-AF65-F5344CB8AC3E}">
        <p14:creationId xmlns:p14="http://schemas.microsoft.com/office/powerpoint/2010/main" val="1082968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00B41E4-6F70-4C91-BC87-43BA6464D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8228" cy="6858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FEDB1CF-FD11-4CCB-925C-39BCADA34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86" y="0"/>
            <a:ext cx="3858228" cy="6858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9843779-3091-4C1F-B5C1-CB0B2EDE7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7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4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4834CDC-4712-43D6-8C04-F303D6556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46" y="0"/>
            <a:ext cx="3858228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1100B3-95B7-4CD4-B984-B49DD2EE9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58228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DF879FF-7810-4672-9FB5-F1B64BC5A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82" y="0"/>
            <a:ext cx="385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13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1C1037E-C8A5-49FA-B10C-2DFCDAF9B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24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FE4A43E-D5AF-4433-9122-865BFE9F9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8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E72619-C9C0-4C8B-9801-7264A61F59B7}"/>
              </a:ext>
            </a:extLst>
          </p:cNvPr>
          <p:cNvSpPr txBox="1"/>
          <p:nvPr/>
        </p:nvSpPr>
        <p:spPr>
          <a:xfrm>
            <a:off x="5423063" y="823792"/>
            <a:ext cx="221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診察</a:t>
            </a:r>
            <a:r>
              <a:rPr kumimoji="1" lang="ja-JP" altLang="en-US" sz="3600" b="1" dirty="0"/>
              <a:t>室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382A52-7C2B-4D11-A4A7-41A66443C5D7}"/>
              </a:ext>
            </a:extLst>
          </p:cNvPr>
          <p:cNvSpPr txBox="1"/>
          <p:nvPr/>
        </p:nvSpPr>
        <p:spPr>
          <a:xfrm>
            <a:off x="5406886" y="2648633"/>
            <a:ext cx="2806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相談</a:t>
            </a:r>
            <a:endParaRPr lang="en-US" altLang="ja-JP" sz="3600" b="1" dirty="0"/>
          </a:p>
          <a:p>
            <a:endParaRPr lang="en-US" altLang="ja-JP" sz="3600" b="1" dirty="0"/>
          </a:p>
          <a:p>
            <a:r>
              <a:rPr lang="ja-JP" altLang="en-US" sz="3600" b="1" dirty="0"/>
              <a:t>学び</a:t>
            </a:r>
            <a:endParaRPr lang="en-US" altLang="ja-JP" sz="3600" b="1" dirty="0"/>
          </a:p>
          <a:p>
            <a:endParaRPr lang="en-US" altLang="ja-JP" sz="3600" b="1" dirty="0"/>
          </a:p>
          <a:p>
            <a:r>
              <a:rPr lang="ja-JP" altLang="en-US" sz="3600" b="1" dirty="0"/>
              <a:t>くつろぎ</a:t>
            </a:r>
            <a:endParaRPr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1101983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E5C6329-07D0-477D-9711-8E9DC368F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8228" cy="6858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CC15796-516B-4589-A9A7-1F7D01613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5DEF2D2-1D03-403A-B55B-FF1D42273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71" y="0"/>
            <a:ext cx="3857625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B5AF2C6-C660-479D-918C-4D4F845664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01" y="3737113"/>
            <a:ext cx="1755499" cy="3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9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028820-504A-453C-B77D-3825D70F4122}"/>
              </a:ext>
            </a:extLst>
          </p:cNvPr>
          <p:cNvSpPr txBox="1"/>
          <p:nvPr/>
        </p:nvSpPr>
        <p:spPr>
          <a:xfrm>
            <a:off x="5196508" y="491633"/>
            <a:ext cx="247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本日の内容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9B1721-3DEA-480A-AC13-74E427187448}"/>
              </a:ext>
            </a:extLst>
          </p:cNvPr>
          <p:cNvSpPr txBox="1"/>
          <p:nvPr/>
        </p:nvSpPr>
        <p:spPr>
          <a:xfrm>
            <a:off x="2249662" y="2087366"/>
            <a:ext cx="9654914" cy="371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1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患者の病気：</a:t>
            </a:r>
            <a:r>
              <a:rPr lang="en-US" altLang="ja-JP" sz="3200" b="1" dirty="0"/>
              <a:t>〝</a:t>
            </a:r>
            <a:r>
              <a:rPr lang="ja-JP" altLang="en-US" sz="3200" b="1" dirty="0"/>
              <a:t> 自家製の病気</a:t>
            </a:r>
            <a:r>
              <a:rPr lang="en-US" altLang="ja-JP" sz="3200" b="1" dirty="0"/>
              <a:t> 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2</a:t>
            </a:r>
            <a:r>
              <a:rPr lang="ja-JP" altLang="en-US" sz="3200" b="1" dirty="0"/>
              <a:t>，　患者</a:t>
            </a:r>
            <a:r>
              <a:rPr lang="en-US" altLang="ja-JP" sz="3200" b="1" dirty="0"/>
              <a:t>-</a:t>
            </a:r>
            <a:r>
              <a:rPr lang="ja-JP" altLang="en-US" sz="3200" b="1" dirty="0"/>
              <a:t>医師 関係：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相互投資カンパニー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3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患者の自己洞察：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患者による診察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4</a:t>
            </a:r>
            <a:r>
              <a:rPr lang="ja-JP" altLang="en-US" sz="3200" b="1" dirty="0">
                <a:solidFill>
                  <a:srgbClr val="C00000"/>
                </a:solidFill>
              </a:rPr>
              <a:t>，　患者力を引き出す </a:t>
            </a:r>
            <a:r>
              <a:rPr lang="en-US" altLang="ja-JP" sz="3200" b="1" dirty="0">
                <a:solidFill>
                  <a:srgbClr val="C00000"/>
                </a:solidFill>
              </a:rPr>
              <a:t>(</a:t>
            </a:r>
            <a:r>
              <a:rPr lang="en-US" altLang="ja-JP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empowerment</a:t>
            </a:r>
            <a:r>
              <a:rPr lang="en-US" altLang="ja-JP" sz="3200" b="1" dirty="0">
                <a:solidFill>
                  <a:srgbClr val="C0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3200" b="1" dirty="0"/>
              <a:t>　　　　</a:t>
            </a:r>
            <a:r>
              <a:rPr kumimoji="1" lang="ja-JP" altLang="en-US" sz="3200" b="1" dirty="0"/>
              <a:t>　　　　　　　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3849323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FF7C18-9EC8-4D98-B897-408AFB609635}"/>
              </a:ext>
            </a:extLst>
          </p:cNvPr>
          <p:cNvSpPr txBox="1"/>
          <p:nvPr/>
        </p:nvSpPr>
        <p:spPr>
          <a:xfrm>
            <a:off x="2037521" y="2313314"/>
            <a:ext cx="10869268" cy="358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b="1" dirty="0"/>
              <a:t>１，</a:t>
            </a:r>
            <a:r>
              <a:rPr lang="ja-JP" altLang="en-US" sz="3200" b="1" dirty="0">
                <a:solidFill>
                  <a:srgbClr val="C00000"/>
                </a:solidFill>
              </a:rPr>
              <a:t>医家製の病気</a:t>
            </a:r>
            <a:r>
              <a:rPr lang="ja-JP" altLang="en-US" sz="3200" b="1" dirty="0"/>
              <a:t>と</a:t>
            </a:r>
            <a:r>
              <a:rPr lang="ja-JP" altLang="en-US" sz="3200" b="1" dirty="0">
                <a:solidFill>
                  <a:srgbClr val="C00000"/>
                </a:solidFill>
              </a:rPr>
              <a:t>自家製の病気</a:t>
            </a:r>
            <a:r>
              <a:rPr lang="ja-JP" altLang="en-US" sz="3200" b="1" dirty="0"/>
              <a:t>を理解し、</a:t>
            </a:r>
            <a:endParaRPr lang="en-US" altLang="ja-JP" sz="3200" b="1" dirty="0"/>
          </a:p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rgbClr val="C00000"/>
                </a:solidFill>
              </a:rPr>
              <a:t>　　目的交差状態</a:t>
            </a:r>
            <a:r>
              <a:rPr lang="ja-JP" altLang="en-US" sz="3200" b="1" dirty="0"/>
              <a:t>を作らない。</a:t>
            </a:r>
            <a:endParaRPr lang="en-US" altLang="ja-JP" sz="3200" b="1" dirty="0"/>
          </a:p>
          <a:p>
            <a:pPr>
              <a:lnSpc>
                <a:spcPct val="150000"/>
              </a:lnSpc>
            </a:pPr>
            <a:endParaRPr lang="en-US" altLang="ja-JP" sz="800" b="1" dirty="0"/>
          </a:p>
          <a:p>
            <a:pPr>
              <a:lnSpc>
                <a:spcPct val="150000"/>
              </a:lnSpc>
            </a:pPr>
            <a:r>
              <a:rPr lang="ja-JP" altLang="en-US" sz="3200" b="1" dirty="0"/>
              <a:t>２</a:t>
            </a:r>
            <a:r>
              <a:rPr kumimoji="1" lang="ja-JP" altLang="en-US" sz="3200" b="1" dirty="0"/>
              <a:t>，実地医家との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相互投資会社</a:t>
            </a:r>
            <a:r>
              <a:rPr kumimoji="1" lang="ja-JP" altLang="en-US" sz="3200" b="1" dirty="0"/>
              <a:t>を発展させる。</a:t>
            </a:r>
            <a:endParaRPr kumimoji="1" lang="en-US" altLang="ja-JP" sz="3200" b="1" dirty="0"/>
          </a:p>
          <a:p>
            <a:pPr>
              <a:lnSpc>
                <a:spcPct val="150000"/>
              </a:lnSpc>
            </a:pPr>
            <a:endParaRPr kumimoji="1" lang="en-US" altLang="ja-JP" sz="800" b="1" dirty="0"/>
          </a:p>
          <a:p>
            <a:pPr>
              <a:lnSpc>
                <a:spcPct val="150000"/>
              </a:lnSpc>
            </a:pPr>
            <a:r>
              <a:rPr lang="ja-JP" altLang="en-US" sz="3200" b="1" dirty="0"/>
              <a:t>３，</a:t>
            </a:r>
            <a:r>
              <a:rPr lang="ja-JP" altLang="en-US" sz="3200" b="1" dirty="0">
                <a:solidFill>
                  <a:srgbClr val="C00000"/>
                </a:solidFill>
              </a:rPr>
              <a:t>患者による診察と治療</a:t>
            </a:r>
            <a:r>
              <a:rPr lang="ja-JP" altLang="en-US" sz="3200" b="1" dirty="0"/>
              <a:t>を行う。</a:t>
            </a:r>
            <a:endParaRPr lang="en-US" altLang="ja-JP" sz="3200" b="1" dirty="0"/>
          </a:p>
          <a:p>
            <a:pPr>
              <a:lnSpc>
                <a:spcPct val="150000"/>
              </a:lnSpc>
            </a:pPr>
            <a:endParaRPr lang="en-US" altLang="ja-JP" sz="8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B72A8D-F2F0-4687-9003-6F26A7E54BE8}"/>
              </a:ext>
            </a:extLst>
          </p:cNvPr>
          <p:cNvSpPr txBox="1"/>
          <p:nvPr/>
        </p:nvSpPr>
        <p:spPr>
          <a:xfrm>
            <a:off x="4472608" y="528476"/>
            <a:ext cx="401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患者力を引き出す</a:t>
            </a:r>
            <a:endParaRPr kumimoji="1" lang="ja-JP" altLang="en-US" sz="36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3C60B4-78B0-4F29-BF56-651556C7CB9B}"/>
              </a:ext>
            </a:extLst>
          </p:cNvPr>
          <p:cNvSpPr txBox="1"/>
          <p:nvPr/>
        </p:nvSpPr>
        <p:spPr>
          <a:xfrm>
            <a:off x="4870173" y="1060660"/>
            <a:ext cx="3617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entury" panose="02040604050505020304" pitchFamily="18" charset="0"/>
              </a:rPr>
              <a:t>empowerment</a:t>
            </a:r>
            <a:endParaRPr kumimoji="1" lang="ja-JP" altLang="en-US" sz="3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3BA1A9-C33F-4569-8472-0CF848270B64}"/>
              </a:ext>
            </a:extLst>
          </p:cNvPr>
          <p:cNvSpPr txBox="1"/>
          <p:nvPr/>
        </p:nvSpPr>
        <p:spPr>
          <a:xfrm>
            <a:off x="5196508" y="491633"/>
            <a:ext cx="247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本日の内容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75996D-1E5C-421B-B7AD-79280EF1D9AD}"/>
              </a:ext>
            </a:extLst>
          </p:cNvPr>
          <p:cNvSpPr txBox="1"/>
          <p:nvPr/>
        </p:nvSpPr>
        <p:spPr>
          <a:xfrm>
            <a:off x="2249662" y="2087366"/>
            <a:ext cx="9654914" cy="371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1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患者の病気：</a:t>
            </a:r>
            <a:r>
              <a:rPr lang="en-US" altLang="ja-JP" sz="3200" b="1" dirty="0"/>
              <a:t>〝</a:t>
            </a:r>
            <a:r>
              <a:rPr lang="ja-JP" altLang="en-US" sz="3200" b="1" dirty="0"/>
              <a:t> 自家製の病気</a:t>
            </a:r>
            <a:r>
              <a:rPr lang="en-US" altLang="ja-JP" sz="3200" b="1" dirty="0"/>
              <a:t> 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2</a:t>
            </a:r>
            <a:r>
              <a:rPr lang="ja-JP" altLang="en-US" sz="3200" b="1" dirty="0"/>
              <a:t>，　患者</a:t>
            </a:r>
            <a:r>
              <a:rPr lang="en-US" altLang="ja-JP" sz="3200" b="1" dirty="0"/>
              <a:t>-</a:t>
            </a:r>
            <a:r>
              <a:rPr lang="ja-JP" altLang="en-US" sz="3200" b="1" dirty="0"/>
              <a:t>医師 関係：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相互投資カンパニー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3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患者の自己洞察：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患者による診察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4</a:t>
            </a:r>
            <a:r>
              <a:rPr lang="ja-JP" altLang="en-US" sz="3200" b="1" dirty="0"/>
              <a:t>，　患者力を引き出す </a:t>
            </a:r>
            <a:r>
              <a:rPr lang="en-US" altLang="ja-JP" sz="3200" b="1" dirty="0"/>
              <a:t>(</a:t>
            </a:r>
            <a:r>
              <a:rPr lang="en-US" altLang="ja-JP" sz="3200" b="1" dirty="0">
                <a:latin typeface="Century" panose="02040604050505020304" pitchFamily="18" charset="0"/>
              </a:rPr>
              <a:t>empowerment</a:t>
            </a:r>
            <a:r>
              <a:rPr lang="en-US" altLang="ja-JP" sz="3200" b="1" dirty="0"/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3200" b="1" dirty="0"/>
              <a:t>　　　　</a:t>
            </a:r>
            <a:r>
              <a:rPr kumimoji="1" lang="ja-JP" altLang="en-US" sz="3200" b="1" dirty="0"/>
              <a:t>　　　　　　　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677407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D3631BD-BC97-48B1-B4CD-BE50DB37D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29" y="0"/>
            <a:ext cx="4738573" cy="35539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F7A4651-A896-44F9-9631-1DBEA5E79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3933"/>
            <a:ext cx="4405423" cy="33040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34FDBCB-6D70-4AC4-82B5-F45E17A42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0" y="3553933"/>
            <a:ext cx="4405423" cy="330406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BEDD858-F829-4721-9F97-727282637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2" y="0"/>
            <a:ext cx="2838898" cy="37851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30D5787-BB74-4B1C-B80F-9B9EC3D25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2622" cy="364696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ECC2623-EF76-4BA4-8C00-D09D03B6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77" y="3553933"/>
            <a:ext cx="4405423" cy="33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4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B36F511-33DF-48D1-835D-02295A8FE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096000" cy="34417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E3CDFDF-05EE-4583-A28A-F839CA0C5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975"/>
            <a:ext cx="4561367" cy="34210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3450FE2-2A0A-46F0-895E-CF93DB3E3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67" y="2957033"/>
            <a:ext cx="5190658" cy="389299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B4EB8AA-9220-476A-86D7-78332734B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612" y="3225510"/>
            <a:ext cx="2718388" cy="36245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1605B4-182E-4577-92B6-EF3BD668B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5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9EEC2A-C0BC-496A-948A-64BC43320298}"/>
              </a:ext>
            </a:extLst>
          </p:cNvPr>
          <p:cNvSpPr txBox="1"/>
          <p:nvPr/>
        </p:nvSpPr>
        <p:spPr>
          <a:xfrm>
            <a:off x="5196508" y="491633"/>
            <a:ext cx="247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本日の内容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516BA2-D476-4D5B-9498-2BA224F1479F}"/>
              </a:ext>
            </a:extLst>
          </p:cNvPr>
          <p:cNvSpPr txBox="1"/>
          <p:nvPr/>
        </p:nvSpPr>
        <p:spPr>
          <a:xfrm>
            <a:off x="2249662" y="2087366"/>
            <a:ext cx="9654914" cy="371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rgbClr val="C00000"/>
                </a:solidFill>
                <a:latin typeface="Century" panose="02040604050505020304" pitchFamily="18" charset="0"/>
              </a:rPr>
              <a:t>1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，　</a:t>
            </a:r>
            <a:r>
              <a:rPr lang="ja-JP" altLang="en-US" sz="3200" b="1" dirty="0">
                <a:solidFill>
                  <a:srgbClr val="C00000"/>
                </a:solidFill>
              </a:rPr>
              <a:t>患者の病気：</a:t>
            </a:r>
            <a:r>
              <a:rPr lang="en-US" altLang="ja-JP" sz="3200" b="1" dirty="0">
                <a:solidFill>
                  <a:srgbClr val="C00000"/>
                </a:solidFill>
              </a:rPr>
              <a:t>〝</a:t>
            </a:r>
            <a:r>
              <a:rPr lang="ja-JP" altLang="en-US" sz="3200" b="1" dirty="0">
                <a:solidFill>
                  <a:srgbClr val="C00000"/>
                </a:solidFill>
              </a:rPr>
              <a:t> 自家製の病気</a:t>
            </a:r>
            <a:r>
              <a:rPr lang="en-US" altLang="ja-JP" sz="3200" b="1" dirty="0">
                <a:solidFill>
                  <a:srgbClr val="C00000"/>
                </a:solidFill>
              </a:rPr>
              <a:t> 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2</a:t>
            </a:r>
            <a:r>
              <a:rPr lang="ja-JP" altLang="en-US" sz="3200" b="1" dirty="0"/>
              <a:t>，　患者</a:t>
            </a:r>
            <a:r>
              <a:rPr lang="en-US" altLang="ja-JP" sz="3200" b="1" dirty="0"/>
              <a:t>-</a:t>
            </a:r>
            <a:r>
              <a:rPr lang="ja-JP" altLang="en-US" sz="3200" b="1" dirty="0"/>
              <a:t>医師 関係：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相互投資カンパニー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latin typeface="Century" panose="02040604050505020304" pitchFamily="18" charset="0"/>
              </a:rPr>
              <a:t>3</a:t>
            </a:r>
            <a:r>
              <a:rPr kumimoji="1" lang="ja-JP" altLang="en-US" sz="3200" b="1" dirty="0"/>
              <a:t>，　</a:t>
            </a:r>
            <a:r>
              <a:rPr lang="ja-JP" altLang="en-US" sz="3200" b="1" dirty="0"/>
              <a:t>患者の自己洞察：</a:t>
            </a:r>
            <a:r>
              <a:rPr lang="en-US" altLang="ja-JP" sz="3200" b="1" dirty="0"/>
              <a:t>〝 </a:t>
            </a:r>
            <a:r>
              <a:rPr lang="ja-JP" altLang="en-US" sz="3200" b="1" dirty="0"/>
              <a:t>患者による診察 </a:t>
            </a:r>
            <a:r>
              <a:rPr lang="en-US" altLang="ja-JP" sz="3200" b="1" dirty="0"/>
              <a:t>〟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latin typeface="Century" panose="02040604050505020304" pitchFamily="18" charset="0"/>
              </a:rPr>
              <a:t>4</a:t>
            </a:r>
            <a:r>
              <a:rPr lang="ja-JP" altLang="en-US" sz="3200" b="1" dirty="0"/>
              <a:t>，　患者力を引き出す </a:t>
            </a:r>
            <a:r>
              <a:rPr lang="en-US" altLang="ja-JP" sz="3200" b="1" dirty="0"/>
              <a:t>(</a:t>
            </a:r>
            <a:r>
              <a:rPr lang="en-US" altLang="ja-JP" sz="3200" b="1" dirty="0">
                <a:latin typeface="Century" panose="02040604050505020304" pitchFamily="18" charset="0"/>
              </a:rPr>
              <a:t>empowerment</a:t>
            </a:r>
            <a:r>
              <a:rPr lang="en-US" altLang="ja-JP" sz="3200" b="1" dirty="0"/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3200" b="1" dirty="0"/>
              <a:t>　　　　</a:t>
            </a:r>
            <a:r>
              <a:rPr kumimoji="1" lang="ja-JP" altLang="en-US" sz="3200" b="1" dirty="0"/>
              <a:t>　　　　　　　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359710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E272B85-E6B8-4744-A741-E5BBAB892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7" y="2808875"/>
            <a:ext cx="8235508" cy="40491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E43945-F2D3-480D-A22C-75D219D84A38}"/>
              </a:ext>
            </a:extLst>
          </p:cNvPr>
          <p:cNvSpPr txBox="1"/>
          <p:nvPr/>
        </p:nvSpPr>
        <p:spPr>
          <a:xfrm>
            <a:off x="7135194" y="1226432"/>
            <a:ext cx="398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自家製の病気</a:t>
            </a:r>
            <a:endParaRPr kumimoji="1" lang="en-US" altLang="ja-JP" sz="3200" b="1" dirty="0"/>
          </a:p>
          <a:p>
            <a:pPr algn="ctr"/>
            <a:r>
              <a:rPr lang="en-US" altLang="ja-JP" sz="2400" b="1" dirty="0">
                <a:latin typeface="Century" panose="02040604050505020304" pitchFamily="18" charset="0"/>
              </a:rPr>
              <a:t>a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utogenous illness</a:t>
            </a:r>
            <a:endParaRPr kumimoji="1" lang="ja-JP" altLang="en-US" sz="2400" b="1" dirty="0">
              <a:latin typeface="Century" panose="020406040505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4CBB3F-75C3-4243-A20E-CD7D774041E6}"/>
              </a:ext>
            </a:extLst>
          </p:cNvPr>
          <p:cNvSpPr txBox="1"/>
          <p:nvPr/>
        </p:nvSpPr>
        <p:spPr>
          <a:xfrm>
            <a:off x="1068902" y="1232698"/>
            <a:ext cx="3543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医</a:t>
            </a:r>
            <a:r>
              <a:rPr kumimoji="1" lang="ja-JP" altLang="en-US" sz="3200" b="1" dirty="0"/>
              <a:t>家製の病気</a:t>
            </a:r>
            <a:endParaRPr kumimoji="1" lang="en-US" altLang="ja-JP" sz="3200" b="1" dirty="0"/>
          </a:p>
          <a:p>
            <a:pPr algn="ctr"/>
            <a:r>
              <a:rPr kumimoji="1" lang="en-US" altLang="ja-JP" sz="2400" b="1" dirty="0" err="1">
                <a:latin typeface="Century" panose="02040604050505020304" pitchFamily="18" charset="0"/>
              </a:rPr>
              <a:t>iatrogenous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 illness</a:t>
            </a:r>
            <a:endParaRPr kumimoji="1" lang="ja-JP" altLang="en-US" sz="2400" b="1" dirty="0">
              <a:latin typeface="Century" panose="020406040505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3DCA43-29C9-470A-B428-95F595FED886}"/>
              </a:ext>
            </a:extLst>
          </p:cNvPr>
          <p:cNvSpPr txBox="1"/>
          <p:nvPr/>
        </p:nvSpPr>
        <p:spPr>
          <a:xfrm>
            <a:off x="8165050" y="2205551"/>
            <a:ext cx="1928192" cy="2255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b="1" dirty="0"/>
              <a:t>奇異な感覚</a:t>
            </a:r>
            <a:endParaRPr kumimoji="1" lang="en-US" altLang="ja-JP" sz="2400" b="1" dirty="0"/>
          </a:p>
          <a:p>
            <a:pPr>
              <a:lnSpc>
                <a:spcPct val="150000"/>
              </a:lnSpc>
            </a:pPr>
            <a:r>
              <a:rPr lang="ja-JP" altLang="en-US" sz="2400" b="1" dirty="0"/>
              <a:t>恐怖</a:t>
            </a:r>
            <a:endParaRPr lang="en-US" altLang="ja-JP" sz="2400" b="1" dirty="0"/>
          </a:p>
          <a:p>
            <a:pPr>
              <a:lnSpc>
                <a:spcPct val="150000"/>
              </a:lnSpc>
            </a:pPr>
            <a:r>
              <a:rPr kumimoji="1" lang="ja-JP" altLang="en-US" sz="2400" b="1" dirty="0"/>
              <a:t>疑惑</a:t>
            </a:r>
            <a:endParaRPr kumimoji="1" lang="en-US" altLang="ja-JP" sz="2400" b="1" dirty="0"/>
          </a:p>
          <a:p>
            <a:pPr>
              <a:lnSpc>
                <a:spcPct val="150000"/>
              </a:lnSpc>
            </a:pPr>
            <a:r>
              <a:rPr kumimoji="1" lang="ja-JP" altLang="en-US" sz="2400" b="1" dirty="0"/>
              <a:t>苦痛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9DB07E-3A32-4CF3-B9B0-E9D3F9A08B85}"/>
              </a:ext>
            </a:extLst>
          </p:cNvPr>
          <p:cNvSpPr txBox="1"/>
          <p:nvPr/>
        </p:nvSpPr>
        <p:spPr>
          <a:xfrm>
            <a:off x="420923" y="5363692"/>
            <a:ext cx="287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未知の重要人物</a:t>
            </a:r>
            <a:endParaRPr kumimoji="1" lang="ja-JP" altLang="en-US" sz="2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7C07B5-2318-401B-872D-BD0BF360CD20}"/>
              </a:ext>
            </a:extLst>
          </p:cNvPr>
          <p:cNvSpPr txBox="1"/>
          <p:nvPr/>
        </p:nvSpPr>
        <p:spPr>
          <a:xfrm>
            <a:off x="4767751" y="392276"/>
            <a:ext cx="2897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entury" panose="02040604050505020304" pitchFamily="18" charset="0"/>
              </a:rPr>
              <a:t>2</a:t>
            </a:r>
            <a:r>
              <a:rPr kumimoji="1" lang="ja-JP" altLang="en-US" sz="4000" b="1" dirty="0"/>
              <a:t>つの病気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030F58-0FB3-40CB-9C74-5060D5C645C4}"/>
              </a:ext>
            </a:extLst>
          </p:cNvPr>
          <p:cNvSpPr txBox="1"/>
          <p:nvPr/>
        </p:nvSpPr>
        <p:spPr>
          <a:xfrm>
            <a:off x="1857128" y="2213694"/>
            <a:ext cx="2375453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b="1" dirty="0"/>
              <a:t>科学的問題</a:t>
            </a:r>
          </a:p>
          <a:p>
            <a:pPr>
              <a:lnSpc>
                <a:spcPct val="150000"/>
              </a:lnSpc>
            </a:pPr>
            <a:r>
              <a:rPr kumimoji="1" lang="ja-JP" altLang="en-US" sz="2400" b="1" dirty="0"/>
              <a:t>専門職的設定</a:t>
            </a:r>
            <a:endParaRPr kumimoji="1" lang="en-US" altLang="ja-JP" sz="24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AED3BFF-F95A-49E6-8549-EABE2DDA40BF}"/>
              </a:ext>
            </a:extLst>
          </p:cNvPr>
          <p:cNvSpPr txBox="1"/>
          <p:nvPr/>
        </p:nvSpPr>
        <p:spPr>
          <a:xfrm>
            <a:off x="9129146" y="5381560"/>
            <a:ext cx="287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未知の重要人物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9339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987DEDF-607B-45F9-A57E-9D888B043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50" y="2055010"/>
            <a:ext cx="7204484" cy="480299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AB4E5D-3069-4658-8070-0E1647D78D5F}"/>
              </a:ext>
            </a:extLst>
          </p:cNvPr>
          <p:cNvSpPr txBox="1"/>
          <p:nvPr/>
        </p:nvSpPr>
        <p:spPr>
          <a:xfrm>
            <a:off x="6096000" y="1762622"/>
            <a:ext cx="510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〝 </a:t>
            </a:r>
            <a:r>
              <a:rPr kumimoji="1" lang="ja-JP" altLang="en-US" sz="3200" b="1" dirty="0"/>
              <a:t>自家製の病気 </a:t>
            </a:r>
            <a:r>
              <a:rPr kumimoji="1" lang="en-US" altLang="ja-JP" sz="3200" b="1" dirty="0"/>
              <a:t>〟</a:t>
            </a:r>
            <a:r>
              <a:rPr kumimoji="1" lang="ja-JP" altLang="en-US" sz="3200" b="1" dirty="0"/>
              <a:t>で主導</a:t>
            </a:r>
            <a:endParaRPr kumimoji="1" lang="ja-JP" altLang="en-US" sz="2400" b="1" dirty="0">
              <a:latin typeface="Century" panose="020406040505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D7D961-D768-4657-9DC6-04CEE239B94A}"/>
              </a:ext>
            </a:extLst>
          </p:cNvPr>
          <p:cNvSpPr txBox="1"/>
          <p:nvPr/>
        </p:nvSpPr>
        <p:spPr>
          <a:xfrm>
            <a:off x="3583549" y="480017"/>
            <a:ext cx="487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目的</a:t>
            </a:r>
            <a:r>
              <a:rPr kumimoji="1" lang="ja-JP" altLang="en-US" sz="3600" b="1" dirty="0"/>
              <a:t>交差状態</a:t>
            </a:r>
            <a:endParaRPr kumimoji="1" lang="en-US" altLang="ja-JP" sz="3600" b="1" dirty="0"/>
          </a:p>
          <a:p>
            <a:pPr algn="ctr"/>
            <a:r>
              <a:rPr kumimoji="1" lang="en-US" altLang="ja-JP" sz="2800" b="1" dirty="0">
                <a:latin typeface="Century" panose="02040604050505020304" pitchFamily="18" charset="0"/>
              </a:rPr>
              <a:t>at cross-purpose</a:t>
            </a:r>
            <a:endParaRPr kumimoji="1" lang="ja-JP" altLang="en-US" sz="2800" b="1" dirty="0">
              <a:latin typeface="Century" panose="020406040505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273F64-D41D-42F6-B2FD-00A9A22CF524}"/>
              </a:ext>
            </a:extLst>
          </p:cNvPr>
          <p:cNvSpPr txBox="1"/>
          <p:nvPr/>
        </p:nvSpPr>
        <p:spPr>
          <a:xfrm>
            <a:off x="907417" y="5221486"/>
            <a:ext cx="287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未知の重要人物</a:t>
            </a:r>
            <a:endParaRPr kumimoji="1" lang="ja-JP" altLang="en-US" sz="28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18AD7C-CCCA-44AF-9F03-E82F6E138E09}"/>
              </a:ext>
            </a:extLst>
          </p:cNvPr>
          <p:cNvSpPr txBox="1"/>
          <p:nvPr/>
        </p:nvSpPr>
        <p:spPr>
          <a:xfrm>
            <a:off x="8905862" y="5221486"/>
            <a:ext cx="287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未知の重要人物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142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09033E6-F9CC-49A0-A8B0-4CB312F1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49" y="2031943"/>
            <a:ext cx="7191854" cy="479457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51909F-68CC-4DFE-84AA-7146282571B6}"/>
              </a:ext>
            </a:extLst>
          </p:cNvPr>
          <p:cNvSpPr txBox="1"/>
          <p:nvPr/>
        </p:nvSpPr>
        <p:spPr>
          <a:xfrm>
            <a:off x="6197360" y="1811057"/>
            <a:ext cx="503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〝</a:t>
            </a:r>
            <a:r>
              <a:rPr lang="ja-JP" altLang="en-US" sz="3200" b="1" dirty="0"/>
              <a:t> 医</a:t>
            </a:r>
            <a:r>
              <a:rPr kumimoji="1" lang="ja-JP" altLang="en-US" sz="3200" b="1" dirty="0"/>
              <a:t>家製の病気 </a:t>
            </a:r>
            <a:r>
              <a:rPr kumimoji="1" lang="en-US" altLang="ja-JP" sz="3200" b="1" dirty="0"/>
              <a:t>〟</a:t>
            </a:r>
            <a:r>
              <a:rPr kumimoji="1" lang="ja-JP" altLang="en-US" sz="3200" b="1" dirty="0"/>
              <a:t>で主導</a:t>
            </a:r>
            <a:endParaRPr kumimoji="1" lang="en-US" altLang="ja-JP" sz="32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8B0E2F-BA6E-48D3-8556-F1E7FF494E59}"/>
              </a:ext>
            </a:extLst>
          </p:cNvPr>
          <p:cNvSpPr txBox="1"/>
          <p:nvPr/>
        </p:nvSpPr>
        <p:spPr>
          <a:xfrm>
            <a:off x="3653934" y="394412"/>
            <a:ext cx="487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目的</a:t>
            </a:r>
            <a:r>
              <a:rPr kumimoji="1" lang="ja-JP" altLang="en-US" sz="3600" b="1" dirty="0"/>
              <a:t>交差状態</a:t>
            </a:r>
            <a:endParaRPr kumimoji="1" lang="en-US" altLang="ja-JP" sz="3600" b="1" dirty="0"/>
          </a:p>
          <a:p>
            <a:pPr algn="ctr"/>
            <a:r>
              <a:rPr kumimoji="1" lang="en-US" altLang="ja-JP" sz="2800" b="1" dirty="0">
                <a:latin typeface="Century" panose="02040604050505020304" pitchFamily="18" charset="0"/>
              </a:rPr>
              <a:t>at cross-purpose</a:t>
            </a:r>
            <a:endParaRPr kumimoji="1" lang="ja-JP" altLang="en-US" sz="28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6C42E3C-4587-4321-ABD2-51D6947C1C44}"/>
              </a:ext>
            </a:extLst>
          </p:cNvPr>
          <p:cNvSpPr txBox="1"/>
          <p:nvPr/>
        </p:nvSpPr>
        <p:spPr>
          <a:xfrm>
            <a:off x="8927843" y="5363692"/>
            <a:ext cx="287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未知の重要人物</a:t>
            </a:r>
            <a:endParaRPr kumimoji="1" lang="ja-JP" altLang="en-US" sz="2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CB636D-C7C2-45C2-A3DE-A0AE4AC23B00}"/>
              </a:ext>
            </a:extLst>
          </p:cNvPr>
          <p:cNvSpPr txBox="1"/>
          <p:nvPr/>
        </p:nvSpPr>
        <p:spPr>
          <a:xfrm>
            <a:off x="801139" y="2208057"/>
            <a:ext cx="33369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夢幻様の特性</a:t>
            </a:r>
            <a:endParaRPr lang="en-US" altLang="ja-JP" sz="2800" b="1" dirty="0"/>
          </a:p>
          <a:p>
            <a:pPr algn="ctr"/>
            <a:r>
              <a:rPr lang="en-US" altLang="ja-JP" sz="2400" b="1" dirty="0">
                <a:latin typeface="Century" panose="02040604050505020304" pitchFamily="18" charset="0"/>
              </a:rPr>
              <a:t>dream-like quality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17951FF-54DF-45C4-9A2D-8D5F0A2E6BB0}"/>
              </a:ext>
            </a:extLst>
          </p:cNvPr>
          <p:cNvSpPr txBox="1"/>
          <p:nvPr/>
        </p:nvSpPr>
        <p:spPr>
          <a:xfrm>
            <a:off x="665351" y="5278631"/>
            <a:ext cx="287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未知の重要人物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15471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35774</TotalTime>
  <Words>700</Words>
  <Application>Microsoft Office PowerPoint</Application>
  <PresentationFormat>ワイド画面</PresentationFormat>
  <Paragraphs>282</Paragraphs>
  <Slides>51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56" baseType="lpstr">
      <vt:lpstr>游ゴシック</vt:lpstr>
      <vt:lpstr>游ゴシック Light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マイケル・バリントの説く実地医療と患者力</dc:title>
  <dc:creator>kiyama</dc:creator>
  <cp:lastModifiedBy>kiyama</cp:lastModifiedBy>
  <cp:revision>442</cp:revision>
  <cp:lastPrinted>2019-07-05T21:19:32Z</cp:lastPrinted>
  <dcterms:created xsi:type="dcterms:W3CDTF">2019-04-21T05:04:24Z</dcterms:created>
  <dcterms:modified xsi:type="dcterms:W3CDTF">2019-07-08T22:07:56Z</dcterms:modified>
</cp:coreProperties>
</file>